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5" r:id="rId2"/>
    <p:sldId id="294" r:id="rId3"/>
    <p:sldId id="311" r:id="rId4"/>
    <p:sldId id="306" r:id="rId5"/>
    <p:sldId id="274" r:id="rId6"/>
    <p:sldId id="310" r:id="rId7"/>
    <p:sldId id="305" r:id="rId8"/>
    <p:sldId id="308" r:id="rId9"/>
    <p:sldId id="297" r:id="rId10"/>
    <p:sldId id="307" r:id="rId11"/>
    <p:sldId id="312" r:id="rId12"/>
    <p:sldId id="296" r:id="rId13"/>
    <p:sldId id="30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AF6"/>
    <a:srgbClr val="E4E7E9"/>
    <a:srgbClr val="C2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A2D078-D63A-4D8D-B162-08BBEC14ED95}" v="20" dt="2020-09-21T20:18:02.81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1" autoAdjust="0"/>
    <p:restoredTop sz="83603" autoAdjust="0"/>
  </p:normalViewPr>
  <p:slideViewPr>
    <p:cSldViewPr snapToGrid="0">
      <p:cViewPr varScale="1">
        <p:scale>
          <a:sx n="63" d="100"/>
          <a:sy n="63" d="100"/>
        </p:scale>
        <p:origin x="87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7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yelle Rossetti" userId="93da835c-5250-4fe4-938a-f344c587a146" providerId="ADAL" clId="{C8A2D078-D63A-4D8D-B162-08BBEC14ED95}"/>
    <pc:docChg chg="undo custSel modSld">
      <pc:chgData name="Danyelle Rossetti" userId="93da835c-5250-4fe4-938a-f344c587a146" providerId="ADAL" clId="{C8A2D078-D63A-4D8D-B162-08BBEC14ED95}" dt="2020-09-21T20:18:02.814" v="1551"/>
      <pc:docMkLst>
        <pc:docMk/>
      </pc:docMkLst>
      <pc:sldChg chg="addSp modSp modNotesTx">
        <pc:chgData name="Danyelle Rossetti" userId="93da835c-5250-4fe4-938a-f344c587a146" providerId="ADAL" clId="{C8A2D078-D63A-4D8D-B162-08BBEC14ED95}" dt="2020-09-21T19:41:24.934" v="1461"/>
        <pc:sldMkLst>
          <pc:docMk/>
          <pc:sldMk cId="1264293922" sldId="274"/>
        </pc:sldMkLst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1264293922" sldId="274"/>
            <ac:picMk id="3" creationId="{48207105-1149-4052-893B-6FCA78CEEA87}"/>
          </ac:picMkLst>
        </pc:picChg>
      </pc:sldChg>
      <pc:sldChg chg="addSp modSp">
        <pc:chgData name="Danyelle Rossetti" userId="93da835c-5250-4fe4-938a-f344c587a146" providerId="ADAL" clId="{C8A2D078-D63A-4D8D-B162-08BBEC14ED95}" dt="2020-09-21T19:41:24.934" v="1461"/>
        <pc:sldMkLst>
          <pc:docMk/>
          <pc:sldMk cId="604716298" sldId="294"/>
        </pc:sldMkLst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604716298" sldId="294"/>
            <ac:picMk id="7" creationId="{8D6BB2E6-1D11-4D44-B7AB-49DC734968F3}"/>
          </ac:picMkLst>
        </pc:picChg>
      </pc:sldChg>
      <pc:sldChg chg="addSp modSp">
        <pc:chgData name="Danyelle Rossetti" userId="93da835c-5250-4fe4-938a-f344c587a146" providerId="ADAL" clId="{C8A2D078-D63A-4D8D-B162-08BBEC14ED95}" dt="2020-09-21T19:41:24.934" v="1461"/>
        <pc:sldMkLst>
          <pc:docMk/>
          <pc:sldMk cId="1822760461" sldId="295"/>
        </pc:sldMkLst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1822760461" sldId="295"/>
            <ac:picMk id="2" creationId="{E9FEA3DB-B148-4E2C-973D-139AF1447398}"/>
          </ac:picMkLst>
        </pc:picChg>
      </pc:sldChg>
      <pc:sldChg chg="addSp delSp modSp mod modAnim modNotesTx">
        <pc:chgData name="Danyelle Rossetti" userId="93da835c-5250-4fe4-938a-f344c587a146" providerId="ADAL" clId="{C8A2D078-D63A-4D8D-B162-08BBEC14ED95}" dt="2020-09-21T20:18:02.814" v="1551"/>
        <pc:sldMkLst>
          <pc:docMk/>
          <pc:sldMk cId="961975065" sldId="296"/>
        </pc:sldMkLst>
        <pc:spChg chg="del mod">
          <ac:chgData name="Danyelle Rossetti" userId="93da835c-5250-4fe4-938a-f344c587a146" providerId="ADAL" clId="{C8A2D078-D63A-4D8D-B162-08BBEC14ED95}" dt="2020-09-21T19:29:41.082" v="1458" actId="21"/>
          <ac:spMkLst>
            <pc:docMk/>
            <pc:sldMk cId="961975065" sldId="296"/>
            <ac:spMk id="2" creationId="{8981071C-D497-4CC4-8681-98FC8C96D5E8}"/>
          </ac:spMkLst>
        </pc:spChg>
        <pc:spChg chg="del mod">
          <ac:chgData name="Danyelle Rossetti" userId="93da835c-5250-4fe4-938a-f344c587a146" providerId="ADAL" clId="{C8A2D078-D63A-4D8D-B162-08BBEC14ED95}" dt="2020-09-21T19:28:31.242" v="1441" actId="21"/>
          <ac:spMkLst>
            <pc:docMk/>
            <pc:sldMk cId="961975065" sldId="296"/>
            <ac:spMk id="10" creationId="{77DF0D23-6FFC-4D89-B1D9-96833FBADBAD}"/>
          </ac:spMkLst>
        </pc:spChg>
        <pc:spChg chg="mod">
          <ac:chgData name="Danyelle Rossetti" userId="93da835c-5250-4fe4-938a-f344c587a146" providerId="ADAL" clId="{C8A2D078-D63A-4D8D-B162-08BBEC14ED95}" dt="2020-09-21T19:28:57.516" v="1446" actId="20577"/>
          <ac:spMkLst>
            <pc:docMk/>
            <pc:sldMk cId="961975065" sldId="296"/>
            <ac:spMk id="13" creationId="{675EA61F-6FF8-4BB8-9518-DCFC12AF9F80}"/>
          </ac:spMkLst>
        </pc:spChg>
        <pc:spChg chg="mod">
          <ac:chgData name="Danyelle Rossetti" userId="93da835c-5250-4fe4-938a-f344c587a146" providerId="ADAL" clId="{C8A2D078-D63A-4D8D-B162-08BBEC14ED95}" dt="2020-09-21T19:28:15.947" v="1438" actId="20577"/>
          <ac:spMkLst>
            <pc:docMk/>
            <pc:sldMk cId="961975065" sldId="296"/>
            <ac:spMk id="14" creationId="{5FA0B37E-81DC-4EAE-B56C-40E438B85A4F}"/>
          </ac:spMkLst>
        </pc:spChg>
        <pc:spChg chg="mod">
          <ac:chgData name="Danyelle Rossetti" userId="93da835c-5250-4fe4-938a-f344c587a146" providerId="ADAL" clId="{C8A2D078-D63A-4D8D-B162-08BBEC14ED95}" dt="2020-09-21T19:29:09.391" v="1450" actId="20577"/>
          <ac:spMkLst>
            <pc:docMk/>
            <pc:sldMk cId="961975065" sldId="296"/>
            <ac:spMk id="15" creationId="{494023D2-1EB2-4164-9A5C-3D3CB283F54B}"/>
          </ac:spMkLst>
        </pc:spChg>
        <pc:spChg chg="mod">
          <ac:chgData name="Danyelle Rossetti" userId="93da835c-5250-4fe4-938a-f344c587a146" providerId="ADAL" clId="{C8A2D078-D63A-4D8D-B162-08BBEC14ED95}" dt="2020-09-21T19:29:00.171" v="1447" actId="20577"/>
          <ac:spMkLst>
            <pc:docMk/>
            <pc:sldMk cId="961975065" sldId="296"/>
            <ac:spMk id="16" creationId="{26E96FBD-CDC4-46CF-888E-0FB8C231D41E}"/>
          </ac:spMkLst>
        </pc:spChg>
        <pc:spChg chg="del">
          <ac:chgData name="Danyelle Rossetti" userId="93da835c-5250-4fe4-938a-f344c587a146" providerId="ADAL" clId="{C8A2D078-D63A-4D8D-B162-08BBEC14ED95}" dt="2020-09-21T19:29:32.519" v="1456" actId="21"/>
          <ac:spMkLst>
            <pc:docMk/>
            <pc:sldMk cId="961975065" sldId="296"/>
            <ac:spMk id="20" creationId="{13F592F5-0E44-4002-9C08-04C07DDE4475}"/>
          </ac:spMkLst>
        </pc:spChg>
        <pc:spChg chg="mod">
          <ac:chgData name="Danyelle Rossetti" userId="93da835c-5250-4fe4-938a-f344c587a146" providerId="ADAL" clId="{C8A2D078-D63A-4D8D-B162-08BBEC14ED95}" dt="2020-09-21T20:13:30.601" v="1546" actId="1076"/>
          <ac:spMkLst>
            <pc:docMk/>
            <pc:sldMk cId="961975065" sldId="296"/>
            <ac:spMk id="21" creationId="{5C46EED5-42F7-4E15-B079-070CB2987905}"/>
          </ac:spMkLst>
        </pc:spChg>
        <pc:spChg chg="mod">
          <ac:chgData name="Danyelle Rossetti" userId="93da835c-5250-4fe4-938a-f344c587a146" providerId="ADAL" clId="{C8A2D078-D63A-4D8D-B162-08BBEC14ED95}" dt="2020-09-21T20:13:09.160" v="1543" actId="20577"/>
          <ac:spMkLst>
            <pc:docMk/>
            <pc:sldMk cId="961975065" sldId="296"/>
            <ac:spMk id="22" creationId="{327CF083-4347-4C81-9947-60532696A6D9}"/>
          </ac:spMkLst>
        </pc:spChg>
        <pc:spChg chg="add del mod">
          <ac:chgData name="Danyelle Rossetti" userId="93da835c-5250-4fe4-938a-f344c587a146" providerId="ADAL" clId="{C8A2D078-D63A-4D8D-B162-08BBEC14ED95}" dt="2020-09-21T20:11:16.015" v="1518" actId="21"/>
          <ac:spMkLst>
            <pc:docMk/>
            <pc:sldMk cId="961975065" sldId="296"/>
            <ac:spMk id="24" creationId="{3D1E07C5-83F2-497B-9E9F-B1E245C7BD45}"/>
          </ac:spMkLst>
        </pc:spChg>
        <pc:spChg chg="mod">
          <ac:chgData name="Danyelle Rossetti" userId="93da835c-5250-4fe4-938a-f344c587a146" providerId="ADAL" clId="{C8A2D078-D63A-4D8D-B162-08BBEC14ED95}" dt="2020-09-21T20:13:20.532" v="1544" actId="1076"/>
          <ac:spMkLst>
            <pc:docMk/>
            <pc:sldMk cId="961975065" sldId="296"/>
            <ac:spMk id="27" creationId="{8428B3CB-3E32-4498-BE58-322A603FAE73}"/>
          </ac:spMkLst>
        </pc:spChg>
        <pc:picChg chg="add del mod">
          <ac:chgData name="Danyelle Rossetti" userId="93da835c-5250-4fe4-938a-f344c587a146" providerId="ADAL" clId="{C8A2D078-D63A-4D8D-B162-08BBEC14ED95}" dt="2020-09-21T20:12:45.412" v="1536"/>
          <ac:picMkLst>
            <pc:docMk/>
            <pc:sldMk cId="961975065" sldId="296"/>
            <ac:picMk id="3" creationId="{6DB8CB01-4671-42CD-9947-76957637AF60}"/>
          </ac:picMkLst>
        </pc:picChg>
        <pc:picChg chg="add del mod">
          <ac:chgData name="Danyelle Rossetti" userId="93da835c-5250-4fe4-938a-f344c587a146" providerId="ADAL" clId="{C8A2D078-D63A-4D8D-B162-08BBEC14ED95}" dt="2020-09-21T20:16:20.552" v="1548"/>
          <ac:picMkLst>
            <pc:docMk/>
            <pc:sldMk cId="961975065" sldId="296"/>
            <ac:picMk id="4" creationId="{82ADD154-7BF9-4447-AA7E-7E65A6517276}"/>
          </ac:picMkLst>
        </pc:picChg>
        <pc:picChg chg="add del mod">
          <ac:chgData name="Danyelle Rossetti" userId="93da835c-5250-4fe4-938a-f344c587a146" providerId="ADAL" clId="{C8A2D078-D63A-4D8D-B162-08BBEC14ED95}" dt="2020-09-21T20:17:23.210" v="1550"/>
          <ac:picMkLst>
            <pc:docMk/>
            <pc:sldMk cId="961975065" sldId="296"/>
            <ac:picMk id="5" creationId="{3BA7D85D-AF23-4077-B9AF-4981732996ED}"/>
          </ac:picMkLst>
        </pc:picChg>
        <pc:picChg chg="add del mod">
          <ac:chgData name="Danyelle Rossetti" userId="93da835c-5250-4fe4-938a-f344c587a146" providerId="ADAL" clId="{C8A2D078-D63A-4D8D-B162-08BBEC14ED95}" dt="2020-09-21T19:29:04.627" v="1449" actId="1076"/>
          <ac:picMkLst>
            <pc:docMk/>
            <pc:sldMk cId="961975065" sldId="296"/>
            <ac:picMk id="6" creationId="{65DA5575-A25A-4819-8CB1-9A674B02586C}"/>
          </ac:picMkLst>
        </pc:picChg>
        <pc:picChg chg="add mod">
          <ac:chgData name="Danyelle Rossetti" userId="93da835c-5250-4fe4-938a-f344c587a146" providerId="ADAL" clId="{C8A2D078-D63A-4D8D-B162-08BBEC14ED95}" dt="2020-09-21T20:18:02.814" v="1551"/>
          <ac:picMkLst>
            <pc:docMk/>
            <pc:sldMk cId="961975065" sldId="296"/>
            <ac:picMk id="7" creationId="{F2CD5C99-51CE-4C62-83A7-75AF53FD7503}"/>
          </ac:picMkLst>
        </pc:picChg>
        <pc:picChg chg="mod">
          <ac:chgData name="Danyelle Rossetti" userId="93da835c-5250-4fe4-938a-f344c587a146" providerId="ADAL" clId="{C8A2D078-D63A-4D8D-B162-08BBEC14ED95}" dt="2020-09-21T19:29:59.569" v="1460" actId="27636"/>
          <ac:picMkLst>
            <pc:docMk/>
            <pc:sldMk cId="961975065" sldId="296"/>
            <ac:picMk id="1026" creationId="{7B34226A-EE7B-4E08-B68C-E979DFB76CA4}"/>
          </ac:picMkLst>
        </pc:picChg>
        <pc:cxnChg chg="del">
          <ac:chgData name="Danyelle Rossetti" userId="93da835c-5250-4fe4-938a-f344c587a146" providerId="ADAL" clId="{C8A2D078-D63A-4D8D-B162-08BBEC14ED95}" dt="2020-09-21T19:29:11.709" v="1451" actId="478"/>
          <ac:cxnSpMkLst>
            <pc:docMk/>
            <pc:sldMk cId="961975065" sldId="296"/>
            <ac:cxnSpMk id="18" creationId="{BCF82F8C-FE80-4076-973B-1F7DCBCE2452}"/>
          </ac:cxnSpMkLst>
        </pc:cxnChg>
        <pc:cxnChg chg="del">
          <ac:chgData name="Danyelle Rossetti" userId="93da835c-5250-4fe4-938a-f344c587a146" providerId="ADAL" clId="{C8A2D078-D63A-4D8D-B162-08BBEC14ED95}" dt="2020-09-21T19:29:21.546" v="1452" actId="21"/>
          <ac:cxnSpMkLst>
            <pc:docMk/>
            <pc:sldMk cId="961975065" sldId="296"/>
            <ac:cxnSpMk id="23" creationId="{B06B1B24-AB5C-4181-88DD-B9B11B8409A9}"/>
          </ac:cxnSpMkLst>
        </pc:cxnChg>
      </pc:sldChg>
      <pc:sldChg chg="addSp delSp modSp modAnim modNotesTx">
        <pc:chgData name="Danyelle Rossetti" userId="93da835c-5250-4fe4-938a-f344c587a146" providerId="ADAL" clId="{C8A2D078-D63A-4D8D-B162-08BBEC14ED95}" dt="2020-09-21T19:55:52.980" v="1512"/>
        <pc:sldMkLst>
          <pc:docMk/>
          <pc:sldMk cId="3109820173" sldId="297"/>
        </pc:sldMkLst>
        <pc:picChg chg="add del mod">
          <ac:chgData name="Danyelle Rossetti" userId="93da835c-5250-4fe4-938a-f344c587a146" providerId="ADAL" clId="{C8A2D078-D63A-4D8D-B162-08BBEC14ED95}" dt="2020-09-21T19:54:30.343" v="1465"/>
          <ac:picMkLst>
            <pc:docMk/>
            <pc:sldMk cId="3109820173" sldId="297"/>
            <ac:picMk id="2" creationId="{0BA54F4A-ED50-432E-9CE2-F7499C7638CC}"/>
          </ac:picMkLst>
        </pc:picChg>
        <pc:picChg chg="add mod">
          <ac:chgData name="Danyelle Rossetti" userId="93da835c-5250-4fe4-938a-f344c587a146" providerId="ADAL" clId="{C8A2D078-D63A-4D8D-B162-08BBEC14ED95}" dt="2020-09-21T19:55:52.980" v="1512"/>
          <ac:picMkLst>
            <pc:docMk/>
            <pc:sldMk cId="3109820173" sldId="297"/>
            <ac:picMk id="3" creationId="{07728390-B599-46B5-A74E-F89F391E9EA5}"/>
          </ac:picMkLst>
        </pc:picChg>
      </pc:sldChg>
      <pc:sldChg chg="addSp delSp modSp modAnim">
        <pc:chgData name="Danyelle Rossetti" userId="93da835c-5250-4fe4-938a-f344c587a146" providerId="ADAL" clId="{C8A2D078-D63A-4D8D-B162-08BBEC14ED95}" dt="2020-09-21T19:59:18.984" v="1516"/>
        <pc:sldMkLst>
          <pc:docMk/>
          <pc:sldMk cId="2473943849" sldId="302"/>
        </pc:sldMkLst>
        <pc:picChg chg="add del mod">
          <ac:chgData name="Danyelle Rossetti" userId="93da835c-5250-4fe4-938a-f344c587a146" providerId="ADAL" clId="{C8A2D078-D63A-4D8D-B162-08BBEC14ED95}" dt="2020-09-21T19:57:46.679" v="1513"/>
          <ac:picMkLst>
            <pc:docMk/>
            <pc:sldMk cId="2473943849" sldId="302"/>
            <ac:picMk id="2" creationId="{4E42500C-7A6A-4EF2-AACA-2879DD4653D1}"/>
          </ac:picMkLst>
        </pc:picChg>
        <pc:picChg chg="add del mod">
          <ac:chgData name="Danyelle Rossetti" userId="93da835c-5250-4fe4-938a-f344c587a146" providerId="ADAL" clId="{C8A2D078-D63A-4D8D-B162-08BBEC14ED95}" dt="2020-09-21T19:58:38.110" v="1515"/>
          <ac:picMkLst>
            <pc:docMk/>
            <pc:sldMk cId="2473943849" sldId="302"/>
            <ac:picMk id="3" creationId="{460F09B5-54A2-43DE-9F87-5692A23C6254}"/>
          </ac:picMkLst>
        </pc:picChg>
        <pc:picChg chg="add mod">
          <ac:chgData name="Danyelle Rossetti" userId="93da835c-5250-4fe4-938a-f344c587a146" providerId="ADAL" clId="{C8A2D078-D63A-4D8D-B162-08BBEC14ED95}" dt="2020-09-21T19:59:18.984" v="1516"/>
          <ac:picMkLst>
            <pc:docMk/>
            <pc:sldMk cId="2473943849" sldId="302"/>
            <ac:picMk id="4" creationId="{F9C962A0-A9C9-4464-BF89-34538AC56B12}"/>
          </ac:picMkLst>
        </pc:picChg>
      </pc:sldChg>
      <pc:sldChg chg="addSp modSp mod modNotesTx">
        <pc:chgData name="Danyelle Rossetti" userId="93da835c-5250-4fe4-938a-f344c587a146" providerId="ADAL" clId="{C8A2D078-D63A-4D8D-B162-08BBEC14ED95}" dt="2020-09-21T19:41:24.934" v="1461"/>
        <pc:sldMkLst>
          <pc:docMk/>
          <pc:sldMk cId="956334380" sldId="305"/>
        </pc:sldMkLst>
        <pc:spChg chg="mod">
          <ac:chgData name="Danyelle Rossetti" userId="93da835c-5250-4fe4-938a-f344c587a146" providerId="ADAL" clId="{C8A2D078-D63A-4D8D-B162-08BBEC14ED95}" dt="2020-09-21T19:09:53.361" v="214" actId="20577"/>
          <ac:spMkLst>
            <pc:docMk/>
            <pc:sldMk cId="956334380" sldId="305"/>
            <ac:spMk id="11" creationId="{CF55E4D0-BB32-4A09-8272-5E813B69EA63}"/>
          </ac:spMkLst>
        </pc:spChg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956334380" sldId="305"/>
            <ac:picMk id="2" creationId="{B2225840-E50B-436C-80E2-B5980830308B}"/>
          </ac:picMkLst>
        </pc:picChg>
      </pc:sldChg>
      <pc:sldChg chg="addSp modSp">
        <pc:chgData name="Danyelle Rossetti" userId="93da835c-5250-4fe4-938a-f344c587a146" providerId="ADAL" clId="{C8A2D078-D63A-4D8D-B162-08BBEC14ED95}" dt="2020-09-21T19:41:24.934" v="1461"/>
        <pc:sldMkLst>
          <pc:docMk/>
          <pc:sldMk cId="3377284941" sldId="306"/>
        </pc:sldMkLst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3377284941" sldId="306"/>
            <ac:picMk id="2" creationId="{87C192A7-2D38-4206-917A-465B9BAA42D7}"/>
          </ac:picMkLst>
        </pc:picChg>
      </pc:sldChg>
      <pc:sldChg chg="addSp modSp modNotesTx">
        <pc:chgData name="Danyelle Rossetti" userId="93da835c-5250-4fe4-938a-f344c587a146" providerId="ADAL" clId="{C8A2D078-D63A-4D8D-B162-08BBEC14ED95}" dt="2020-09-21T19:41:24.934" v="1461"/>
        <pc:sldMkLst>
          <pc:docMk/>
          <pc:sldMk cId="1611618569" sldId="307"/>
        </pc:sldMkLst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1611618569" sldId="307"/>
            <ac:picMk id="2" creationId="{DDE1D9FB-5EA0-4A8F-8845-CA4D037C255C}"/>
          </ac:picMkLst>
        </pc:picChg>
      </pc:sldChg>
      <pc:sldChg chg="addSp delSp modSp mod modAnim modNotesTx">
        <pc:chgData name="Danyelle Rossetti" userId="93da835c-5250-4fe4-938a-f344c587a146" providerId="ADAL" clId="{C8A2D078-D63A-4D8D-B162-08BBEC14ED95}" dt="2020-09-21T19:53:43.467" v="1464"/>
        <pc:sldMkLst>
          <pc:docMk/>
          <pc:sldMk cId="1663722581" sldId="308"/>
        </pc:sldMkLst>
        <pc:picChg chg="add del mod">
          <ac:chgData name="Danyelle Rossetti" userId="93da835c-5250-4fe4-938a-f344c587a146" providerId="ADAL" clId="{C8A2D078-D63A-4D8D-B162-08BBEC14ED95}" dt="2020-09-21T19:52:50.845" v="1463"/>
          <ac:picMkLst>
            <pc:docMk/>
            <pc:sldMk cId="1663722581" sldId="308"/>
            <ac:picMk id="7" creationId="{4A27898C-A6E8-45B3-9EED-2643BF485F6B}"/>
          </ac:picMkLst>
        </pc:picChg>
        <pc:picChg chg="add mod">
          <ac:chgData name="Danyelle Rossetti" userId="93da835c-5250-4fe4-938a-f344c587a146" providerId="ADAL" clId="{C8A2D078-D63A-4D8D-B162-08BBEC14ED95}" dt="2020-09-21T19:53:43.467" v="1464"/>
          <ac:picMkLst>
            <pc:docMk/>
            <pc:sldMk cId="1663722581" sldId="308"/>
            <ac:picMk id="8" creationId="{6A6D87BD-1FAA-4CA5-828F-DA257AACCC6A}"/>
          </ac:picMkLst>
        </pc:picChg>
      </pc:sldChg>
      <pc:sldChg chg="addSp modSp">
        <pc:chgData name="Danyelle Rossetti" userId="93da835c-5250-4fe4-938a-f344c587a146" providerId="ADAL" clId="{C8A2D078-D63A-4D8D-B162-08BBEC14ED95}" dt="2020-09-21T19:41:24.934" v="1461"/>
        <pc:sldMkLst>
          <pc:docMk/>
          <pc:sldMk cId="1093899924" sldId="310"/>
        </pc:sldMkLst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1093899924" sldId="310"/>
            <ac:picMk id="2" creationId="{E2DC7711-F22F-4464-8126-77C6B9E36302}"/>
          </ac:picMkLst>
        </pc:picChg>
      </pc:sldChg>
      <pc:sldChg chg="addSp modSp">
        <pc:chgData name="Danyelle Rossetti" userId="93da835c-5250-4fe4-938a-f344c587a146" providerId="ADAL" clId="{C8A2D078-D63A-4D8D-B162-08BBEC14ED95}" dt="2020-09-21T19:41:24.934" v="1461"/>
        <pc:sldMkLst>
          <pc:docMk/>
          <pc:sldMk cId="2666694360" sldId="311"/>
        </pc:sldMkLst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2666694360" sldId="311"/>
            <ac:picMk id="2" creationId="{BE9380D4-9B20-45AA-9324-FBD148B636AD}"/>
          </ac:picMkLst>
        </pc:picChg>
      </pc:sldChg>
      <pc:sldChg chg="addSp modSp">
        <pc:chgData name="Danyelle Rossetti" userId="93da835c-5250-4fe4-938a-f344c587a146" providerId="ADAL" clId="{C8A2D078-D63A-4D8D-B162-08BBEC14ED95}" dt="2020-09-21T19:41:24.934" v="1461"/>
        <pc:sldMkLst>
          <pc:docMk/>
          <pc:sldMk cId="1781033433" sldId="312"/>
        </pc:sldMkLst>
        <pc:picChg chg="add mod">
          <ac:chgData name="Danyelle Rossetti" userId="93da835c-5250-4fe4-938a-f344c587a146" providerId="ADAL" clId="{C8A2D078-D63A-4D8D-B162-08BBEC14ED95}" dt="2020-09-21T19:41:24.934" v="1461"/>
          <ac:picMkLst>
            <pc:docMk/>
            <pc:sldMk cId="1781033433" sldId="312"/>
            <ac:picMk id="2" creationId="{BAC17335-2F81-455E-9ABD-309388F945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34546-DEDA-4601-B914-5E1163B158FD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92C2B-2A8F-4184-9280-9AEC98EC4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7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99134-7DA8-4AD3-8C92-CF128D0533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9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1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3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0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5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2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95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46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0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51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2C2B-2A8F-4184-9280-9AEC98EC42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5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05394" y="618310"/>
            <a:ext cx="10781212" cy="55821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67543"/>
            <a:ext cx="9144000" cy="1567543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154328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3" y="740227"/>
            <a:ext cx="5337503" cy="5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61554" y="365127"/>
            <a:ext cx="11304997" cy="59196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5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38200" y="844731"/>
            <a:ext cx="0" cy="1323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43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9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29394"/>
            <a:ext cx="3932237" cy="3639594"/>
          </a:xfrm>
        </p:spPr>
        <p:txBody>
          <a:bodyPr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2057400"/>
            <a:ext cx="4772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919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643154" y="1471749"/>
            <a:ext cx="6123397" cy="48130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11070"/>
            <a:ext cx="3932237" cy="3657918"/>
          </a:xfrm>
        </p:spPr>
        <p:txBody>
          <a:bodyPr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2057400"/>
            <a:ext cx="4772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63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980023" y="0"/>
            <a:ext cx="221197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4611" y="2849205"/>
            <a:ext cx="3542801" cy="27974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2057400"/>
            <a:ext cx="4772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 userDrawn="1"/>
        </p:nvSpPr>
        <p:spPr>
          <a:xfrm>
            <a:off x="10154194" y="217714"/>
            <a:ext cx="1881052" cy="62701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9553303" y="1025591"/>
            <a:ext cx="940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/>
          <p:cNvSpPr>
            <a:spLocks noGrp="1"/>
          </p:cNvSpPr>
          <p:nvPr>
            <p:ph type="body" sz="half" idx="16"/>
          </p:nvPr>
        </p:nvSpPr>
        <p:spPr>
          <a:xfrm>
            <a:off x="10154195" y="1206452"/>
            <a:ext cx="1881052" cy="953274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814558" y="2422145"/>
            <a:ext cx="679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154194" y="2603006"/>
            <a:ext cx="1881052" cy="953274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8"/>
          </p:nvPr>
        </p:nvSpPr>
        <p:spPr>
          <a:xfrm>
            <a:off x="7594009" y="3918002"/>
            <a:ext cx="3542801" cy="22456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9"/>
          </p:nvPr>
        </p:nvSpPr>
        <p:spPr>
          <a:xfrm>
            <a:off x="5155475" y="357403"/>
            <a:ext cx="4328160" cy="2829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5155475" y="3985575"/>
            <a:ext cx="1147942" cy="1024028"/>
          </a:xfrm>
        </p:spPr>
        <p:txBody>
          <a:bodyPr>
            <a:noAutofit/>
          </a:bodyPr>
          <a:lstStyle>
            <a:lvl1pPr marL="0" indent="0">
              <a:buNone/>
              <a:defRPr sz="7200" b="0">
                <a:latin typeface="+mj-lt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25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5175367" y="3698192"/>
            <a:ext cx="1128050" cy="28738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Top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5175367" y="5009602"/>
            <a:ext cx="1128050" cy="91798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Use this for statistics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264920" y="3698192"/>
            <a:ext cx="679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524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827" y="21916"/>
            <a:ext cx="3183573" cy="2536382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/>
              <a:t>This slide has a lot of stuff to borrow to use elsewhere. Do not use this as a slide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995" y="4098897"/>
            <a:ext cx="3425235" cy="20562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Landscape pic</a:t>
            </a:r>
          </a:p>
          <a:p>
            <a:r>
              <a:rPr lang="en-US" dirty="0"/>
              <a:t>with red dots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461466" y="331569"/>
            <a:ext cx="2892334" cy="4453458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Portrait pic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3659333" y="328905"/>
            <a:ext cx="2465115" cy="81144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Use this and the text box below together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59333" y="1288652"/>
            <a:ext cx="2465115" cy="1552968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6639423" y="616288"/>
            <a:ext cx="1147942" cy="1024028"/>
          </a:xfrm>
        </p:spPr>
        <p:txBody>
          <a:bodyPr>
            <a:noAutofit/>
          </a:bodyPr>
          <a:lstStyle>
            <a:lvl1pPr marL="0" indent="0">
              <a:buNone/>
              <a:defRPr sz="7200" b="0">
                <a:latin typeface="+mj-lt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25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659315" y="328905"/>
            <a:ext cx="1128050" cy="28738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Top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6659315" y="1640315"/>
            <a:ext cx="1128050" cy="917983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Use this for statistics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748868" y="328905"/>
            <a:ext cx="679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8316" y="4374872"/>
            <a:ext cx="1181100" cy="4191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8766689" y="697930"/>
            <a:ext cx="2892517" cy="43938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57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62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7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06286"/>
            <a:ext cx="12192000" cy="43020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673531"/>
            <a:ext cx="9144000" cy="1567543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59" y="1738652"/>
            <a:ext cx="5337503" cy="5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9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5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6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9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3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2057400"/>
            <a:ext cx="1654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838200" y="2177143"/>
            <a:ext cx="4245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3600" dirty="0">
                <a:latin typeface="+mj-lt"/>
              </a:rPr>
              <a:t>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2742" y="2229394"/>
            <a:ext cx="10091057" cy="594080"/>
          </a:xfrm>
        </p:spPr>
        <p:txBody>
          <a:bodyPr anchor="ctr"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2985442"/>
            <a:ext cx="1654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838200" y="3105185"/>
            <a:ext cx="4245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3600" dirty="0">
                <a:latin typeface="+mj-lt"/>
              </a:rPr>
              <a:t>2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62742" y="3157436"/>
            <a:ext cx="10091057" cy="594080"/>
          </a:xfrm>
        </p:spPr>
        <p:txBody>
          <a:bodyPr anchor="ctr"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3913484"/>
            <a:ext cx="1654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838200" y="4033227"/>
            <a:ext cx="4245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3600" dirty="0">
                <a:latin typeface="+mj-lt"/>
              </a:rPr>
              <a:t>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4"/>
          </p:nvPr>
        </p:nvSpPr>
        <p:spPr>
          <a:xfrm>
            <a:off x="1262742" y="4085478"/>
            <a:ext cx="10091057" cy="594080"/>
          </a:xfrm>
        </p:spPr>
        <p:txBody>
          <a:bodyPr anchor="ctr"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0" y="4841526"/>
            <a:ext cx="1654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838200" y="4961269"/>
            <a:ext cx="4245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3600" dirty="0">
                <a:latin typeface="+mj-lt"/>
              </a:rPr>
              <a:t>4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262742" y="5013520"/>
            <a:ext cx="10091057" cy="594080"/>
          </a:xfrm>
        </p:spPr>
        <p:txBody>
          <a:bodyPr anchor="ctr"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443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58890" y="2202322"/>
            <a:ext cx="4245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3600" dirty="0">
                <a:latin typeface="+mj-lt"/>
              </a:rPr>
              <a:t>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1417" y="2211029"/>
            <a:ext cx="9812382" cy="594080"/>
          </a:xfrm>
        </p:spPr>
        <p:txBody>
          <a:bodyPr anchor="ctr"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8200" y="3105185"/>
            <a:ext cx="4245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2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41417" y="3157436"/>
            <a:ext cx="9812382" cy="594080"/>
          </a:xfrm>
        </p:spPr>
        <p:txBody>
          <a:bodyPr anchor="ctr"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38200" y="4033227"/>
            <a:ext cx="4245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41417" y="4085478"/>
            <a:ext cx="9812382" cy="594080"/>
          </a:xfrm>
        </p:spPr>
        <p:txBody>
          <a:bodyPr anchor="ctr"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838200" y="4961269"/>
            <a:ext cx="4245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4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541417" y="5013520"/>
            <a:ext cx="9812382" cy="594080"/>
          </a:xfrm>
        </p:spPr>
        <p:txBody>
          <a:bodyPr anchor="ctr"/>
          <a:lstStyle>
            <a:lvl1pPr marL="0" indent="0">
              <a:buNone/>
              <a:defRPr sz="1600" b="1">
                <a:latin typeface="Courier Std" panose="02070409020205020404" pitchFamily="49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709753" y="2177143"/>
            <a:ext cx="661852" cy="6618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709753" y="3094838"/>
            <a:ext cx="661852" cy="6618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709753" y="4012533"/>
            <a:ext cx="661852" cy="6618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709753" y="4930227"/>
            <a:ext cx="661852" cy="6618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35096" y="174563"/>
            <a:ext cx="1181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C0DA-A493-4353-A24F-B88BB7BEA6A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9CE3-D068-4B85-BB6A-8E619BDD4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1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30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20685"/>
            <a:ext cx="10515600" cy="3956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83634" y="6448691"/>
            <a:ext cx="1236618" cy="2873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3C0DA-A493-4353-A24F-B88BB7BEA6AB}" type="datetimeFigureOut">
              <a:rPr lang="en-US" smtClean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60320" y="6438440"/>
            <a:ext cx="6731726" cy="2976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0252" y="6458942"/>
            <a:ext cx="633548" cy="2771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4E5E9CE3-D068-4B85-BB6A-8E619BDD484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23841"/>
            <a:ext cx="1606737" cy="3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4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2" r:id="rId8"/>
    <p:sldLayoutId id="2147483661" r:id="rId9"/>
    <p:sldLayoutId id="2147483663" r:id="rId10"/>
    <p:sldLayoutId id="2147483660" r:id="rId11"/>
    <p:sldLayoutId id="2147483655" r:id="rId12"/>
    <p:sldLayoutId id="2147483656" r:id="rId13"/>
    <p:sldLayoutId id="2147483657" r:id="rId14"/>
    <p:sldLayoutId id="2147483667" r:id="rId15"/>
    <p:sldLayoutId id="2147483665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hyperlink" Target="https://studentaid.gov/help-center/answers/article/what-is-irs-drt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tower of the city&#10;&#10;Description automatically generated">
            <a:extLst>
              <a:ext uri="{FF2B5EF4-FFF2-40B4-BE49-F238E27FC236}">
                <a16:creationId xmlns:a16="http://schemas.microsoft.com/office/drawing/2014/main" id="{64DDC9F5-57EB-446B-A3B3-26FC9EF70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/>
          <a:stretch/>
        </p:blipFill>
        <p:spPr>
          <a:xfrm>
            <a:off x="0" y="-71579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B9E96B-3297-4432-A270-EC85A9880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912211" y="1764678"/>
            <a:ext cx="4537361" cy="42718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3524D73-59FF-4DEF-AB76-EE62FF0C12B8}"/>
              </a:ext>
            </a:extLst>
          </p:cNvPr>
          <p:cNvSpPr txBox="1">
            <a:spLocks/>
          </p:cNvSpPr>
          <p:nvPr/>
        </p:nvSpPr>
        <p:spPr>
          <a:xfrm>
            <a:off x="712939" y="3044823"/>
            <a:ext cx="3305147" cy="312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 of Student Financial Aid Services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9FD6931-4DEC-4D83-80AF-DD142AE0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79" y="630360"/>
            <a:ext cx="3516159" cy="2414463"/>
          </a:xfrm>
        </p:spPr>
        <p:txBody>
          <a:bodyPr>
            <a:noAutofit/>
          </a:bodyPr>
          <a:lstStyle/>
          <a:p>
            <a:r>
              <a:rPr lang="en-US" sz="6000" dirty="0">
                <a:cs typeface="Times New Roman" panose="02020603050405020304" pitchFamily="18" charset="0"/>
              </a:rPr>
              <a:t>FILING the FAFSA</a:t>
            </a:r>
            <a:endParaRPr lang="en-US" sz="6600" dirty="0"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FEA3DB-B148-4E2C-973D-139AF1447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9"/>
    </mc:Choice>
    <mc:Fallback xmlns="">
      <p:transition spd="slow" advTm="1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CECF80-D17A-4BD3-AC26-C993C9C048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/>
              <a:t>NT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27B7D8-E455-4118-A628-AC5A0888DC96}"/>
              </a:ext>
            </a:extLst>
          </p:cNvPr>
          <p:cNvSpPr/>
          <p:nvPr/>
        </p:nvSpPr>
        <p:spPr>
          <a:xfrm>
            <a:off x="243204" y="2514600"/>
            <a:ext cx="11686523" cy="4080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0FEF9-85FC-4557-A5A9-F7A5A29B1466}"/>
              </a:ext>
            </a:extLst>
          </p:cNvPr>
          <p:cNvSpPr/>
          <p:nvPr/>
        </p:nvSpPr>
        <p:spPr>
          <a:xfrm>
            <a:off x="4168590" y="1491817"/>
            <a:ext cx="35876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Gift Aid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FC6D6933-A7BC-4176-B49B-23685B6E26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898902"/>
              </p:ext>
            </p:extLst>
          </p:nvPr>
        </p:nvGraphicFramePr>
        <p:xfrm>
          <a:off x="561970" y="2891311"/>
          <a:ext cx="11068060" cy="33522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34030">
                  <a:extLst>
                    <a:ext uri="{9D8B030D-6E8A-4147-A177-3AD203B41FA5}">
                      <a16:colId xmlns:a16="http://schemas.microsoft.com/office/drawing/2014/main" val="3474590536"/>
                    </a:ext>
                  </a:extLst>
                </a:gridCol>
                <a:gridCol w="5534030">
                  <a:extLst>
                    <a:ext uri="{9D8B030D-6E8A-4147-A177-3AD203B41FA5}">
                      <a16:colId xmlns:a16="http://schemas.microsoft.com/office/drawing/2014/main" val="3233176922"/>
                    </a:ext>
                  </a:extLst>
                </a:gridCol>
              </a:tblGrid>
              <a:tr h="5543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Std" panose="02070409020205020404" pitchFamily="49" charset="0"/>
                        </a:rPr>
                        <a:t>Grant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Std" panose="02070409020205020404" pitchFamily="49" charset="0"/>
                        </a:rPr>
                        <a:t>Scholarships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86006"/>
                  </a:ext>
                </a:extLst>
              </a:tr>
              <a:tr h="8172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Federal Pell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Roberta</a:t>
                      </a:r>
                      <a:r>
                        <a:rPr lang="en-US" sz="1600" baseline="0" dirty="0">
                          <a:latin typeface="Courier Std" panose="02070409020205020404" pitchFamily="49" charset="0"/>
                        </a:rPr>
                        <a:t> B. Willis Need-Merit Scholarship</a:t>
                      </a:r>
                      <a:br>
                        <a:rPr lang="en-US" sz="1600" baseline="0" dirty="0">
                          <a:latin typeface="Courier Std" panose="02070409020205020404" pitchFamily="49" charset="0"/>
                        </a:rPr>
                      </a:br>
                      <a:r>
                        <a:rPr lang="en-US" sz="1600" baseline="0" dirty="0">
                          <a:latin typeface="Courier Std" panose="02070409020205020404" pitchFamily="49" charset="0"/>
                        </a:rPr>
                        <a:t>(CT Residents)</a:t>
                      </a:r>
                      <a:endParaRPr lang="en-US" sz="1600" dirty="0">
                        <a:latin typeface="Courier Std" panose="020704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3057862"/>
                  </a:ext>
                </a:extLst>
              </a:tr>
              <a:tr h="8471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Federal SEOG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UConn</a:t>
                      </a:r>
                      <a:r>
                        <a:rPr lang="en-US" sz="1600" baseline="0" dirty="0">
                          <a:latin typeface="Courier Std" panose="02070409020205020404" pitchFamily="49" charset="0"/>
                        </a:rPr>
                        <a:t> Merit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134267"/>
                  </a:ext>
                </a:extLst>
              </a:tr>
              <a:tr h="5543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Roberta B. Willis Need Based Grant </a:t>
                      </a:r>
                    </a:p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(CT Residents)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UConn Departmental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7287607"/>
                  </a:ext>
                </a:extLst>
              </a:tr>
              <a:tr h="5543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University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Std" panose="02070409020205020404" pitchFamily="49" charset="0"/>
                        </a:rPr>
                        <a:t>Private/Third</a:t>
                      </a:r>
                      <a:r>
                        <a:rPr lang="en-US" sz="1600" baseline="0" dirty="0">
                          <a:latin typeface="Courier Std" panose="02070409020205020404" pitchFamily="49" charset="0"/>
                        </a:rPr>
                        <a:t> Party</a:t>
                      </a:r>
                      <a:endParaRPr lang="en-US" sz="1600" dirty="0">
                        <a:latin typeface="Courier Std" panose="020704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0191410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E1D9FB-5EA0-4A8F-8845-CA4D037C2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83"/>
    </mc:Choice>
    <mc:Fallback xmlns="">
      <p:transition spd="slow" advTm="5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879E686-1C49-4686-A206-259EC6E2DD73}"/>
              </a:ext>
            </a:extLst>
          </p:cNvPr>
          <p:cNvSpPr/>
          <p:nvPr/>
        </p:nvSpPr>
        <p:spPr>
          <a:xfrm>
            <a:off x="5953123" y="1"/>
            <a:ext cx="6238877" cy="68579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FDF3AA-C127-4B4B-8715-AC4B356A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961" y="1248978"/>
            <a:ext cx="5676901" cy="1028462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Self-Help Aid</a:t>
            </a:r>
            <a:endParaRPr lang="en-US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DA0CB78-2B5E-45C0-8D80-F0C9853C3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575032"/>
              </p:ext>
            </p:extLst>
          </p:nvPr>
        </p:nvGraphicFramePr>
        <p:xfrm>
          <a:off x="6348277" y="3219067"/>
          <a:ext cx="5448567" cy="27083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5638">
                  <a:extLst>
                    <a:ext uri="{9D8B030D-6E8A-4147-A177-3AD203B41FA5}">
                      <a16:colId xmlns:a16="http://schemas.microsoft.com/office/drawing/2014/main" val="2691927687"/>
                    </a:ext>
                  </a:extLst>
                </a:gridCol>
                <a:gridCol w="2712929">
                  <a:extLst>
                    <a:ext uri="{9D8B030D-6E8A-4147-A177-3AD203B41FA5}">
                      <a16:colId xmlns:a16="http://schemas.microsoft.com/office/drawing/2014/main" val="928687506"/>
                    </a:ext>
                  </a:extLst>
                </a:gridCol>
              </a:tblGrid>
              <a:tr h="53847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j-lt"/>
                          <a:ea typeface="Yu Gothic Medium" panose="020B0500000000000000" pitchFamily="34" charset="-128"/>
                        </a:rPr>
                        <a:t>LOANS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j-lt"/>
                          <a:ea typeface="Yu Gothic Medium" panose="020B0500000000000000" pitchFamily="34" charset="-128"/>
                          <a:cs typeface="+mn-cs"/>
                        </a:rPr>
                        <a:t>EMPLOYMENT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217809"/>
                  </a:ext>
                </a:extLst>
              </a:tr>
              <a:tr h="538472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  <a:t>Federal Direct Subsidized </a:t>
                      </a:r>
                      <a:b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</a:br>
                      <a: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  <a:t>(Loan in Student’s Name)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  <a:t>Federal Work-Study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082864"/>
                  </a:ext>
                </a:extLst>
              </a:tr>
              <a:tr h="538472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  <a:t>Federal Direct Unsubsidized</a:t>
                      </a:r>
                      <a:b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</a:br>
                      <a: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  <a:t>(Loan in Student’s Name)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ourier Std" panose="02070409020205020404" pitchFamily="49" charset="0"/>
                        <a:ea typeface="Yu Gothic Medium" panose="020B05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522267"/>
                  </a:ext>
                </a:extLst>
              </a:tr>
              <a:tr h="55441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  <a:t>Federal Direct Parent Plus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  <a:t>Student Labor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273431"/>
                  </a:ext>
                </a:extLst>
              </a:tr>
              <a:tr h="538472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Courier Std" panose="02070409020205020404" pitchFamily="49" charset="0"/>
                          <a:ea typeface="Yu Gothic Medium" panose="020B0500000000000000" pitchFamily="34" charset="-128"/>
                        </a:rPr>
                        <a:t>Private/Alternative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ourier Std" panose="02070409020205020404" pitchFamily="49" charset="0"/>
                        <a:ea typeface="Yu Gothic Medium" panose="020B05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44791"/>
                  </a:ext>
                </a:extLst>
              </a:tr>
            </a:tbl>
          </a:graphicData>
        </a:graphic>
      </p:graphicFrame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DF159C1-2928-4711-9EE8-E0B00CE853AE}"/>
              </a:ext>
            </a:extLst>
          </p:cNvPr>
          <p:cNvSpPr txBox="1">
            <a:spLocks/>
          </p:cNvSpPr>
          <p:nvPr/>
        </p:nvSpPr>
        <p:spPr>
          <a:xfrm>
            <a:off x="6130496" y="1135688"/>
            <a:ext cx="1326173" cy="323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ourier Std" panose="02070409020205020404" pitchFamily="49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TYPES OF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9721B65-AC22-41E0-91CE-4CF9DBF2E247}"/>
              </a:ext>
            </a:extLst>
          </p:cNvPr>
          <p:cNvSpPr txBox="1">
            <a:spLocks/>
          </p:cNvSpPr>
          <p:nvPr/>
        </p:nvSpPr>
        <p:spPr>
          <a:xfrm>
            <a:off x="9559296" y="2179204"/>
            <a:ext cx="2371801" cy="323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ourier Std" panose="02070409020205020404" pitchFamily="49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YOU MAY RECEIVE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5D5CA1-B389-488B-B4AC-5D9A58AE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7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E17CF6F-233C-4696-89C2-CD880A92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82024" y="4872690"/>
            <a:ext cx="497747" cy="332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C17335-2F81-455E-9ABD-309388F94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46"/>
    </mc:Choice>
    <mc:Fallback xmlns="">
      <p:transition spd="slow" advTm="5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DA5575-A25A-4819-8CB1-9A674B025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411"/>
          <a:stretch/>
        </p:blipFill>
        <p:spPr>
          <a:xfrm>
            <a:off x="8059477" y="0"/>
            <a:ext cx="413252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D66856-1F08-497D-8982-75519FFFBD7F}"/>
              </a:ext>
            </a:extLst>
          </p:cNvPr>
          <p:cNvSpPr/>
          <p:nvPr/>
        </p:nvSpPr>
        <p:spPr>
          <a:xfrm>
            <a:off x="-1" y="0"/>
            <a:ext cx="805947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34226A-EE7B-4E08-B68C-E979DFB76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/>
          <a:stretch/>
        </p:blipFill>
        <p:spPr bwMode="auto">
          <a:xfrm>
            <a:off x="1482605" y="173575"/>
            <a:ext cx="8422714" cy="48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A9E95D-2753-45F5-AF61-89DB3C5AAC20}"/>
              </a:ext>
            </a:extLst>
          </p:cNvPr>
          <p:cNvSpPr/>
          <p:nvPr/>
        </p:nvSpPr>
        <p:spPr>
          <a:xfrm>
            <a:off x="361506" y="3870251"/>
            <a:ext cx="7474689" cy="2679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F82BE82-D595-4E88-BEAC-04F26D01F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5" b="-3922"/>
          <a:stretch/>
        </p:blipFill>
        <p:spPr bwMode="auto">
          <a:xfrm rot="16200000">
            <a:off x="6939576" y="4277136"/>
            <a:ext cx="2491849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75EA61F-6FF8-4BB8-9518-DCFC12AF9F80}"/>
              </a:ext>
            </a:extLst>
          </p:cNvPr>
          <p:cNvSpPr txBox="1">
            <a:spLocks/>
          </p:cNvSpPr>
          <p:nvPr/>
        </p:nvSpPr>
        <p:spPr>
          <a:xfrm>
            <a:off x="8659720" y="1863504"/>
            <a:ext cx="1784021" cy="1028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A0B37E-81DC-4EAE-B56C-40E438B85A4F}"/>
              </a:ext>
            </a:extLst>
          </p:cNvPr>
          <p:cNvSpPr txBox="1">
            <a:spLocks/>
          </p:cNvSpPr>
          <p:nvPr/>
        </p:nvSpPr>
        <p:spPr>
          <a:xfrm>
            <a:off x="8619332" y="766801"/>
            <a:ext cx="3456572" cy="1028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94023D2-1EB2-4164-9A5C-3D3CB283F54B}"/>
              </a:ext>
            </a:extLst>
          </p:cNvPr>
          <p:cNvSpPr txBox="1">
            <a:spLocks/>
          </p:cNvSpPr>
          <p:nvPr/>
        </p:nvSpPr>
        <p:spPr>
          <a:xfrm>
            <a:off x="8633630" y="3880491"/>
            <a:ext cx="1784021" cy="1028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6E96FBD-CDC4-46CF-888E-0FB8C231D41E}"/>
              </a:ext>
            </a:extLst>
          </p:cNvPr>
          <p:cNvSpPr txBox="1">
            <a:spLocks/>
          </p:cNvSpPr>
          <p:nvPr/>
        </p:nvSpPr>
        <p:spPr>
          <a:xfrm>
            <a:off x="8619332" y="3298227"/>
            <a:ext cx="3267265" cy="1028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2BB3DE3-7370-49D2-98BF-BA67DE4468C1}"/>
              </a:ext>
            </a:extLst>
          </p:cNvPr>
          <p:cNvSpPr txBox="1">
            <a:spLocks/>
          </p:cNvSpPr>
          <p:nvPr/>
        </p:nvSpPr>
        <p:spPr>
          <a:xfrm>
            <a:off x="696251" y="4110290"/>
            <a:ext cx="6160724" cy="531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Aid Application Timeline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6EED5-42F7-4E15-B079-070CB2987905}"/>
              </a:ext>
            </a:extLst>
          </p:cNvPr>
          <p:cNvSpPr txBox="1"/>
          <p:nvPr/>
        </p:nvSpPr>
        <p:spPr>
          <a:xfrm>
            <a:off x="1530378" y="4753682"/>
            <a:ext cx="575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Std" panose="02070409020205020404" pitchFamily="49" charset="0"/>
              </a:rPr>
              <a:t>Free Application for Federal Student Aid (FAFSA) Available</a:t>
            </a:r>
          </a:p>
          <a:p>
            <a:r>
              <a:rPr lang="en-US" sz="1200" b="1" dirty="0">
                <a:latin typeface="Courier Std" panose="02070409020205020404" pitchFamily="49" charset="0"/>
              </a:rPr>
              <a:t>Federal School Code: 001417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27CF083-4347-4C81-9947-60532696A6D9}"/>
              </a:ext>
            </a:extLst>
          </p:cNvPr>
          <p:cNvSpPr txBox="1">
            <a:spLocks/>
          </p:cNvSpPr>
          <p:nvPr/>
        </p:nvSpPr>
        <p:spPr>
          <a:xfrm>
            <a:off x="525333" y="4531975"/>
            <a:ext cx="942974" cy="17272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/>
              <a:t>Oct 1</a:t>
            </a:r>
          </a:p>
          <a:p>
            <a:pPr algn="r"/>
            <a:endParaRPr lang="en-US" sz="1700" dirty="0"/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Feb 15</a:t>
            </a:r>
          </a:p>
          <a:p>
            <a:pPr algn="r"/>
            <a:endParaRPr lang="en-US" sz="1400" dirty="0"/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Mar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28B3CB-3E32-4498-BE58-322A603FAE73}"/>
              </a:ext>
            </a:extLst>
          </p:cNvPr>
          <p:cNvSpPr txBox="1"/>
          <p:nvPr/>
        </p:nvSpPr>
        <p:spPr>
          <a:xfrm>
            <a:off x="1530378" y="5376761"/>
            <a:ext cx="585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Std" panose="02070409020205020404" pitchFamily="49" charset="0"/>
              </a:rPr>
              <a:t>UConn’s On-Time Filing Deadline for Financial Aid Eligibility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6447B9-0855-4264-9B09-E71053626E99}"/>
              </a:ext>
            </a:extLst>
          </p:cNvPr>
          <p:cNvSpPr txBox="1"/>
          <p:nvPr/>
        </p:nvSpPr>
        <p:spPr>
          <a:xfrm>
            <a:off x="1530379" y="5967668"/>
            <a:ext cx="4581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Std" panose="02070409020205020404" pitchFamily="49" charset="0"/>
              </a:rPr>
              <a:t>Admission and Financial Aid Notifications Begin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CD5C99-51CE-4C62-83A7-75AF53FD7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8"/>
    </mc:Choice>
    <mc:Fallback xmlns="">
      <p:transition spd="slow" advTm="2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501EC3-C47E-4ED4-B8F1-2868DA169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F66154-C769-4EF6-A573-5100A3B0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689" y="2370843"/>
            <a:ext cx="4647173" cy="1058155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accent2"/>
                </a:solidFill>
                <a:cs typeface="Times New Roman" panose="02020603050405020304" pitchFamily="18" charset="0"/>
              </a:rPr>
              <a:t>THANK YOU</a:t>
            </a:r>
            <a:endParaRPr lang="en-US" sz="8800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EBD9D01-1AA6-412E-8E8D-91B4594D3935}"/>
              </a:ext>
            </a:extLst>
          </p:cNvPr>
          <p:cNvSpPr txBox="1">
            <a:spLocks/>
          </p:cNvSpPr>
          <p:nvPr/>
        </p:nvSpPr>
        <p:spPr>
          <a:xfrm>
            <a:off x="7306782" y="4116102"/>
            <a:ext cx="3604087" cy="1405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Office of Student Financial Aid Services</a:t>
            </a:r>
            <a:br>
              <a:rPr lang="en-US" sz="14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US" sz="1250" dirty="0">
                <a:solidFill>
                  <a:schemeClr val="bg1"/>
                </a:solidFill>
                <a:cs typeface="Times New Roman" panose="02020603050405020304" pitchFamily="18" charset="0"/>
              </a:rPr>
              <a:t>Monday – Friday, 8 a.m. – 5 p.m.</a:t>
            </a:r>
            <a:endParaRPr lang="en-US" sz="125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br>
              <a:rPr lang="en-US" sz="1200" dirty="0">
                <a:solidFill>
                  <a:schemeClr val="bg1"/>
                </a:solidFill>
                <a:latin typeface="Courier Std" panose="02070409020205020404" pitchFamily="49" charset="0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bg1"/>
                </a:solidFill>
                <a:latin typeface="Courier Std" panose="02070409020205020404" pitchFamily="49" charset="0"/>
                <a:cs typeface="Times New Roman" panose="02020603050405020304" pitchFamily="18" charset="0"/>
              </a:rPr>
              <a:t>financialaid.uconn.edu</a:t>
            </a:r>
            <a:br>
              <a:rPr lang="en-US" sz="1200" dirty="0">
                <a:solidFill>
                  <a:schemeClr val="bg1"/>
                </a:solidFill>
                <a:latin typeface="Courier Std" panose="02070409020205020404" pitchFamily="49" charset="0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bg1"/>
                </a:solidFill>
                <a:latin typeface="Courier Std" panose="02070409020205020404" pitchFamily="49" charset="0"/>
                <a:cs typeface="Times New Roman" panose="02020603050405020304" pitchFamily="18" charset="0"/>
              </a:rPr>
              <a:t>financialaid@uconn.edu</a:t>
            </a:r>
            <a:br>
              <a:rPr lang="en-US" sz="1200" dirty="0">
                <a:solidFill>
                  <a:schemeClr val="bg1"/>
                </a:solidFill>
                <a:latin typeface="Courier Std" panose="02070409020205020404" pitchFamily="49" charset="0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bg1"/>
                </a:solidFill>
                <a:latin typeface="Courier Std" panose="02070409020205020404" pitchFamily="49" charset="0"/>
                <a:cs typeface="Times New Roman" panose="02020603050405020304" pitchFamily="18" charset="0"/>
              </a:rPr>
              <a:t>(860) 486-2819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1346F9-765E-4046-8FFF-429F41CCE6AC}"/>
              </a:ext>
            </a:extLst>
          </p:cNvPr>
          <p:cNvSpPr txBox="1">
            <a:spLocks/>
          </p:cNvSpPr>
          <p:nvPr/>
        </p:nvSpPr>
        <p:spPr>
          <a:xfrm>
            <a:off x="7306782" y="3464418"/>
            <a:ext cx="3674810" cy="419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FOR MORE INFORMATION: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6D1FB3-79E9-4CE8-84AE-8C0874625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75785" y="2451683"/>
            <a:ext cx="7642541" cy="7195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C962A0-A9C9-4464-BF89-34538AC56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4"/>
    </mc:Choice>
    <mc:Fallback xmlns="">
      <p:transition spd="slow" advTm="2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BD015-5FFB-4A72-ADA5-DF222FAF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30306"/>
          </a:xfrm>
        </p:spPr>
        <p:txBody>
          <a:bodyPr>
            <a:normAutofit/>
          </a:bodyPr>
          <a:lstStyle/>
          <a:p>
            <a:r>
              <a:rPr lang="en-US" sz="6600" dirty="0"/>
              <a:t>HOW TO APPLY FOR AID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4F01-C827-4C86-8C12-776471E63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1417" y="2211029"/>
            <a:ext cx="6668865" cy="594080"/>
          </a:xfrm>
        </p:spPr>
        <p:txBody>
          <a:bodyPr>
            <a:normAutofit/>
          </a:bodyPr>
          <a:lstStyle/>
          <a:p>
            <a:r>
              <a:rPr lang="en-US" sz="1500" b="0" dirty="0"/>
              <a:t>Download the U.S. Department of Education’s </a:t>
            </a:r>
            <a:r>
              <a:rPr lang="en-US" sz="1500" b="0" i="1" dirty="0" err="1"/>
              <a:t>myStudentAid</a:t>
            </a:r>
            <a:r>
              <a:rPr lang="en-US" sz="1500" b="0" i="1" dirty="0"/>
              <a:t> </a:t>
            </a:r>
            <a:r>
              <a:rPr lang="en-US" sz="1500" b="0" dirty="0"/>
              <a:t>mobile app or visit </a:t>
            </a:r>
            <a:r>
              <a:rPr lang="en-US" sz="1500" dirty="0"/>
              <a:t>studentaid.gov</a:t>
            </a:r>
            <a:r>
              <a:rPr lang="en-US" sz="1500" b="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C788C-52EA-4C46-B468-F00A6D77F1D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541417" y="3113476"/>
            <a:ext cx="6816972" cy="594080"/>
          </a:xfrm>
        </p:spPr>
        <p:txBody>
          <a:bodyPr>
            <a:normAutofit/>
          </a:bodyPr>
          <a:lstStyle/>
          <a:p>
            <a:r>
              <a:rPr lang="en-US" b="0" dirty="0"/>
              <a:t>Student and parent create an FSA ID to electronically sign and submit the FAFSA.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C9AFF-5565-485F-ACF9-64C691B4EBD5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541417" y="3993160"/>
            <a:ext cx="7621901" cy="594080"/>
          </a:xfrm>
        </p:spPr>
        <p:txBody>
          <a:bodyPr>
            <a:noAutofit/>
          </a:bodyPr>
          <a:lstStyle/>
          <a:p>
            <a:r>
              <a:rPr lang="en-US" b="0" dirty="0"/>
              <a:t>Complete the 2021-2022 Free Application for Federal Student Aid (FAFSA)using the IRS Data Retrieval Tool to automatically import data from the 2019 tax year.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CC912F-C500-44F8-B052-1F61B0EB233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41417" y="4872845"/>
            <a:ext cx="9897375" cy="763027"/>
          </a:xfrm>
        </p:spPr>
        <p:txBody>
          <a:bodyPr>
            <a:normAutofit/>
          </a:bodyPr>
          <a:lstStyle/>
          <a:p>
            <a:r>
              <a:rPr lang="en-US" sz="1500" b="0" dirty="0"/>
              <a:t>Review the Student Aid Report (SAR), a document generated from the FAFSA that gives basic information about eligibility for federal student aid. The SAR also contains the Expected Family Contribution (EFC).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6BB2E6-1D11-4D44-B7AB-49DC73496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7" y="1130279"/>
            <a:ext cx="2402551" cy="342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1"/>
    </mc:Choice>
    <mc:Fallback xmlns="">
      <p:transition spd="slow" advTm="6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D48F4A-6D1E-4F05-9703-DB971B251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FDF3AA-C127-4B4B-8715-AC4B356A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55" y="618407"/>
            <a:ext cx="4620770" cy="748188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CREATING AN FSA ID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B3B7A-743F-4734-8378-8EB04E3B01CF}"/>
              </a:ext>
            </a:extLst>
          </p:cNvPr>
          <p:cNvSpPr/>
          <p:nvPr/>
        </p:nvSpPr>
        <p:spPr>
          <a:xfrm>
            <a:off x="295275" y="3512283"/>
            <a:ext cx="11601449" cy="295301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A46953-AD50-444A-9A40-82CD450AF427}"/>
              </a:ext>
            </a:extLst>
          </p:cNvPr>
          <p:cNvSpPr txBox="1">
            <a:spLocks/>
          </p:cNvSpPr>
          <p:nvPr/>
        </p:nvSpPr>
        <p:spPr>
          <a:xfrm>
            <a:off x="5600208" y="4029451"/>
            <a:ext cx="5582142" cy="23431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400" b="1" i="1" dirty="0">
                <a:solidFill>
                  <a:schemeClr val="bg1"/>
                </a:solidFill>
                <a:ea typeface="Yu Gothic Medium" panose="020B0500000000000000" pitchFamily="34" charset="-128"/>
              </a:rPr>
              <a:t>Filling out the Free Application for Federal Student Aid (FAFSA)</a:t>
            </a:r>
          </a:p>
          <a:p>
            <a:pPr marL="0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400" b="1" i="1" dirty="0">
                <a:solidFill>
                  <a:schemeClr val="bg1"/>
                </a:solidFill>
                <a:ea typeface="Yu Gothic Medium" panose="020B0500000000000000" pitchFamily="34" charset="-128"/>
              </a:rPr>
              <a:t>Signing your Master Promissory Note (MPN)</a:t>
            </a:r>
          </a:p>
          <a:p>
            <a:pPr marL="0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400" b="1" i="1" dirty="0">
                <a:solidFill>
                  <a:schemeClr val="bg1"/>
                </a:solidFill>
                <a:ea typeface="Yu Gothic Medium" panose="020B0500000000000000" pitchFamily="34" charset="-128"/>
              </a:rPr>
              <a:t>Applying for repayment plans</a:t>
            </a:r>
          </a:p>
          <a:p>
            <a:pPr marL="0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400" b="1" i="1" dirty="0">
                <a:solidFill>
                  <a:schemeClr val="bg1"/>
                </a:solidFill>
                <a:ea typeface="Yu Gothic Medium" panose="020B0500000000000000" pitchFamily="34" charset="-128"/>
              </a:rPr>
              <a:t>Completing loan counseling</a:t>
            </a:r>
          </a:p>
          <a:p>
            <a:pPr marL="0" indent="0">
              <a:lnSpc>
                <a:spcPct val="150000"/>
              </a:lnSpc>
              <a:buClr>
                <a:schemeClr val="accent1"/>
              </a:buClr>
              <a:buNone/>
            </a:pPr>
            <a:r>
              <a:rPr lang="en-US" sz="1400" b="1" i="1" dirty="0">
                <a:solidFill>
                  <a:schemeClr val="bg1"/>
                </a:solidFill>
                <a:ea typeface="Yu Gothic Medium" panose="020B0500000000000000" pitchFamily="34" charset="-128"/>
              </a:rPr>
              <a:t>Using the Public Service Loan Forgiveness Help Tool</a:t>
            </a:r>
          </a:p>
          <a:p>
            <a:pPr>
              <a:buClr>
                <a:schemeClr val="accent1"/>
              </a:buClr>
            </a:pPr>
            <a:endParaRPr lang="en-US" sz="1200" b="1" dirty="0">
              <a:solidFill>
                <a:schemeClr val="bg1"/>
              </a:solidFill>
              <a:ea typeface="Yu Gothic Medium" panose="020B0500000000000000" pitchFamily="34" charset="-128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AA0358-8AD1-41CD-9BB1-5E41CF487FBD}"/>
              </a:ext>
            </a:extLst>
          </p:cNvPr>
          <p:cNvSpPr txBox="1">
            <a:spLocks/>
          </p:cNvSpPr>
          <p:nvPr/>
        </p:nvSpPr>
        <p:spPr>
          <a:xfrm>
            <a:off x="608456" y="1750754"/>
            <a:ext cx="9707522" cy="123757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>
                <a:schemeClr val="accent1"/>
              </a:buClr>
            </a:pPr>
            <a:r>
              <a:rPr lang="en-US" sz="1600" dirty="0">
                <a:latin typeface="Courier Std" panose="02070409020205020404" pitchFamily="49" charset="0"/>
              </a:rPr>
              <a:t>Both the student and the parent will need an FSA ID to complete the FAFSA</a:t>
            </a:r>
            <a:br>
              <a:rPr lang="en-US" sz="1600" dirty="0">
                <a:latin typeface="Courier Std" panose="02070409020205020404" pitchFamily="49" charset="0"/>
              </a:rPr>
            </a:br>
            <a:endParaRPr lang="en-US" sz="1600" dirty="0">
              <a:latin typeface="Courier Std" panose="02070409020205020404" pitchFamily="49" charset="0"/>
            </a:endParaRPr>
          </a:p>
          <a:p>
            <a:pPr marL="171450" indent="-171450">
              <a:buClr>
                <a:schemeClr val="accent1"/>
              </a:buClr>
            </a:pPr>
            <a:r>
              <a:rPr lang="en-US" sz="1600" dirty="0">
                <a:latin typeface="Courier Std" panose="02070409020205020404" pitchFamily="49" charset="0"/>
              </a:rPr>
              <a:t>Visit </a:t>
            </a:r>
            <a:r>
              <a:rPr lang="en-US" sz="1600" b="1" dirty="0">
                <a:latin typeface="Courier Std" panose="02070409020205020404" pitchFamily="49" charset="0"/>
              </a:rPr>
              <a:t>studentaid.gov/</a:t>
            </a:r>
            <a:r>
              <a:rPr lang="en-US" sz="1600" b="1" dirty="0" err="1">
                <a:latin typeface="Courier Std" panose="02070409020205020404" pitchFamily="49" charset="0"/>
              </a:rPr>
              <a:t>fsa</a:t>
            </a:r>
            <a:r>
              <a:rPr lang="en-US" sz="1600" b="1" dirty="0">
                <a:latin typeface="Courier Std" panose="02070409020205020404" pitchFamily="49" charset="0"/>
              </a:rPr>
              <a:t>-id/create-account/launch </a:t>
            </a:r>
            <a:r>
              <a:rPr lang="en-US" sz="1600" dirty="0">
                <a:latin typeface="Courier Std" panose="02070409020205020404" pitchFamily="49" charset="0"/>
              </a:rPr>
              <a:t>to create an FSA ID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600" dirty="0">
              <a:latin typeface="Courier Std" panose="02070409020205020404" pitchFamily="49" charset="0"/>
            </a:endParaRPr>
          </a:p>
          <a:p>
            <a:pPr marL="171450" indent="-171450">
              <a:buClr>
                <a:schemeClr val="accent1"/>
              </a:buClr>
            </a:pPr>
            <a:r>
              <a:rPr lang="en-US" sz="1600" dirty="0">
                <a:latin typeface="Courier Std" panose="02070409020205020404" pitchFamily="49" charset="0"/>
              </a:rPr>
              <a:t>Serves as an electronic signature for student and parent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5F43D3-9AFB-42D7-8688-5C07BF978CBF}"/>
              </a:ext>
            </a:extLst>
          </p:cNvPr>
          <p:cNvSpPr/>
          <p:nvPr/>
        </p:nvSpPr>
        <p:spPr>
          <a:xfrm>
            <a:off x="608455" y="3203731"/>
            <a:ext cx="11021570" cy="58102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B1B672E-F24A-489F-8A24-1B62FD0E396C}"/>
              </a:ext>
            </a:extLst>
          </p:cNvPr>
          <p:cNvSpPr txBox="1">
            <a:spLocks/>
          </p:cNvSpPr>
          <p:nvPr/>
        </p:nvSpPr>
        <p:spPr>
          <a:xfrm>
            <a:off x="730119" y="3361522"/>
            <a:ext cx="10452231" cy="379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sz="1400" dirty="0"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Whether you’re a student, parent, or borrower, you’ll need to create your own account to complete federal student aid tasks, including: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990D1AD-72AF-4459-A669-E960EFF6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0475" y="4449317"/>
            <a:ext cx="581025" cy="38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9380D4-9B20-45AA-9324-FBD148B63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3"/>
    </mc:Choice>
    <mc:Fallback xmlns="">
      <p:transition spd="slow" advTm="41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7CF439-9330-47F9-8AA0-47D3A359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275"/>
            <a:ext cx="10515600" cy="1388378"/>
          </a:xfrm>
        </p:spPr>
        <p:txBody>
          <a:bodyPr>
            <a:normAutofit/>
          </a:bodyPr>
          <a:lstStyle/>
          <a:p>
            <a:r>
              <a:rPr lang="en-US" sz="2800" dirty="0"/>
              <a:t>WHAT IS THE</a:t>
            </a:r>
            <a:br>
              <a:rPr lang="en-US" dirty="0"/>
            </a:br>
            <a:r>
              <a:rPr lang="en-US" sz="6000" dirty="0"/>
              <a:t>IRS DATA RETRIEVAL TOOL?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9560D-24E8-41C8-81E2-729D5A6430D5}"/>
              </a:ext>
            </a:extLst>
          </p:cNvPr>
          <p:cNvSpPr txBox="1"/>
          <p:nvPr/>
        </p:nvSpPr>
        <p:spPr>
          <a:xfrm>
            <a:off x="1176338" y="2938744"/>
            <a:ext cx="99774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Courier Std" panose="02070409020205020404" pitchFamily="49" charset="0"/>
              </a:rPr>
              <a:t>Allows students and parents who filed a U.S. tax return with the </a:t>
            </a:r>
            <a:br>
              <a:rPr lang="en-US" sz="1600" dirty="0">
                <a:solidFill>
                  <a:schemeClr val="accent4"/>
                </a:solidFill>
                <a:latin typeface="Courier Std" panose="02070409020205020404" pitchFamily="49" charset="0"/>
              </a:rPr>
            </a:br>
            <a:r>
              <a:rPr lang="en-US" sz="1600" dirty="0">
                <a:solidFill>
                  <a:schemeClr val="accent4"/>
                </a:solidFill>
                <a:latin typeface="Courier Std" panose="02070409020205020404" pitchFamily="49" charset="0"/>
              </a:rPr>
              <a:t>Internal Revenue Service (IRS) to transfer 2019 tax information directly into the FAFSA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Courier Std" panose="02070409020205020404" pitchFamily="49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Courier Std" panose="02070409020205020404" pitchFamily="49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Courier Std" panose="02070409020205020404" pitchFamily="49" charset="0"/>
              </a:rPr>
              <a:t>Best way to ensure your FAFSA has accurate tax information!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Courier Std" panose="02070409020205020404" pitchFamily="49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Courier Std" panose="02070409020205020404" pitchFamily="49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Courier Std" panose="02070409020205020404" pitchFamily="49" charset="0"/>
              </a:rPr>
              <a:t>This option is not available to all tax filing statuses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  <a:latin typeface="Courier Std" panose="02070409020205020404" pitchFamily="49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Courier Std" panose="02070409020205020404" pitchFamily="49" charset="0"/>
              </a:rPr>
              <a:t>For more information, please visit </a:t>
            </a:r>
            <a:r>
              <a:rPr lang="en-US" sz="1600" dirty="0">
                <a:hlinkClick r:id="rId5"/>
              </a:rPr>
              <a:t>https://studentaid.gov/help-center/answers/article/what-is-irs-drt</a:t>
            </a:r>
            <a:endParaRPr lang="en-US" sz="1600" dirty="0">
              <a:solidFill>
                <a:schemeClr val="accent4"/>
              </a:solidFill>
              <a:latin typeface="Courier Std" panose="02070409020205020404" pitchFamily="49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C192A7-2D38-4206-917A-465B9BAA4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86"/>
    </mc:Choice>
    <mc:Fallback xmlns="">
      <p:transition spd="slow" advTm="6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A148-4097-43F1-96FD-80D9540D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09" y="468554"/>
            <a:ext cx="10515600" cy="2781125"/>
          </a:xfrm>
        </p:spPr>
        <p:txBody>
          <a:bodyPr>
            <a:normAutofit/>
          </a:bodyPr>
          <a:lstStyle/>
          <a:p>
            <a:r>
              <a:rPr lang="en-US" sz="8800" dirty="0"/>
              <a:t>DETERMINING ELIGIBILITY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E3787-C874-4EB9-99A8-552DFB63F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062" y="0"/>
            <a:ext cx="220393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494AEF-28B5-40CD-9135-79A8EAA3A2E0}"/>
              </a:ext>
            </a:extLst>
          </p:cNvPr>
          <p:cNvSpPr/>
          <p:nvPr/>
        </p:nvSpPr>
        <p:spPr>
          <a:xfrm>
            <a:off x="555703" y="3947819"/>
            <a:ext cx="89333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 Std" panose="02070409020205020404" pitchFamily="49" charset="0"/>
              </a:rPr>
              <a:t>U.S. Citizen or Eligible Non-Citizen</a:t>
            </a:r>
          </a:p>
          <a:p>
            <a:endParaRPr lang="en-US" sz="1600" b="1" dirty="0">
              <a:latin typeface="Courier Std" panose="02070409020205020404" pitchFamily="49" charset="0"/>
            </a:endParaRPr>
          </a:p>
          <a:p>
            <a:r>
              <a:rPr lang="en-US" sz="1600" dirty="0">
                <a:latin typeface="Courier Std" panose="02070409020205020404" pitchFamily="49" charset="0"/>
              </a:rPr>
              <a:t>Selective Service Registration (Males)</a:t>
            </a:r>
          </a:p>
          <a:p>
            <a:endParaRPr lang="en-US" sz="1600" b="1" dirty="0">
              <a:latin typeface="Courier Std" panose="02070409020205020404" pitchFamily="49" charset="0"/>
            </a:endParaRPr>
          </a:p>
          <a:p>
            <a:r>
              <a:rPr lang="en-US" sz="1600" dirty="0">
                <a:latin typeface="Courier Std" panose="02070409020205020404" pitchFamily="49" charset="0"/>
              </a:rPr>
              <a:t>Enrollment or acceptance in eligible program of study</a:t>
            </a:r>
          </a:p>
          <a:p>
            <a:endParaRPr lang="en-US" sz="1600" dirty="0">
              <a:latin typeface="Courier Std" panose="02070409020205020404" pitchFamily="49" charset="0"/>
            </a:endParaRPr>
          </a:p>
          <a:p>
            <a:r>
              <a:rPr lang="en-US" sz="1600" dirty="0">
                <a:latin typeface="Courier Std" panose="02070409020205020404" pitchFamily="49" charset="0"/>
              </a:rPr>
              <a:t>Satisfactory Academic Progress (SAP) compliance for continuing students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A170DD-0953-4FB8-AA30-BF9FC7200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89" y="6128236"/>
            <a:ext cx="1877122" cy="56045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B211AF3-0B31-46F1-9796-D65DB43B5BD3}"/>
              </a:ext>
            </a:extLst>
          </p:cNvPr>
          <p:cNvSpPr txBox="1">
            <a:spLocks/>
          </p:cNvSpPr>
          <p:nvPr/>
        </p:nvSpPr>
        <p:spPr>
          <a:xfrm>
            <a:off x="7789252" y="1798617"/>
            <a:ext cx="454342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9F66BA-46A3-425C-8D59-109006BB8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1311796"/>
            <a:ext cx="581025" cy="38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207105-1149-4052-893B-6FCA78CEE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1"/>
    </mc:Choice>
    <mc:Fallback xmlns="">
      <p:transition spd="slow" advTm="2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FBABCD-4837-41EF-AED2-5A9085974F56}"/>
              </a:ext>
            </a:extLst>
          </p:cNvPr>
          <p:cNvSpPr/>
          <p:nvPr/>
        </p:nvSpPr>
        <p:spPr>
          <a:xfrm>
            <a:off x="0" y="0"/>
            <a:ext cx="82962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/>
              <a:t>NT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F381C-F8FE-4F05-BFBF-7DBA6714EE74}"/>
              </a:ext>
            </a:extLst>
          </p:cNvPr>
          <p:cNvSpPr/>
          <p:nvPr/>
        </p:nvSpPr>
        <p:spPr>
          <a:xfrm>
            <a:off x="7877175" y="0"/>
            <a:ext cx="4314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DBF7E67-EE46-453B-A4B0-F07F8C13F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72449" y="590582"/>
            <a:ext cx="3724276" cy="572452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b="0" dirty="0">
                <a:solidFill>
                  <a:schemeClr val="bg1"/>
                </a:solidFill>
                <a:highlight>
                  <a:srgbClr val="808080"/>
                </a:highlight>
              </a:rPr>
              <a:t>Enter up to 10 school codes at a time to ensure FAFSA information is sent to each institution.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bg1"/>
              </a:solidFill>
              <a:highlight>
                <a:srgbClr val="808080"/>
              </a:highlight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b="0" dirty="0">
                <a:solidFill>
                  <a:schemeClr val="bg1"/>
                </a:solidFill>
                <a:highlight>
                  <a:srgbClr val="808080"/>
                </a:highlight>
              </a:rPr>
              <a:t>Be sure to choose the correct housing assignment: on/off campus or living with parent(s).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bg1"/>
              </a:solidFill>
              <a:highlight>
                <a:srgbClr val="808080"/>
              </a:highlight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b="0" dirty="0">
                <a:solidFill>
                  <a:schemeClr val="bg1"/>
                </a:solidFill>
                <a:highlight>
                  <a:srgbClr val="808080"/>
                </a:highlight>
              </a:rPr>
              <a:t>Both the student and the parent must electronically sign the FAFSA with separate FSA ID’s each time the FAFSA is submitted.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C26D7A-7208-4CBB-B371-B63D53B6D562}"/>
              </a:ext>
            </a:extLst>
          </p:cNvPr>
          <p:cNvSpPr/>
          <p:nvPr/>
        </p:nvSpPr>
        <p:spPr>
          <a:xfrm>
            <a:off x="614680" y="2581958"/>
            <a:ext cx="5643246" cy="36929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A2350D-799B-4259-85CD-C7722D1870EB}"/>
              </a:ext>
            </a:extLst>
          </p:cNvPr>
          <p:cNvSpPr/>
          <p:nvPr/>
        </p:nvSpPr>
        <p:spPr>
          <a:xfrm>
            <a:off x="1334768" y="904693"/>
            <a:ext cx="5883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Filing the FAFSA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3C324FA-C125-4227-AA83-C27A9E9B35A5}"/>
              </a:ext>
            </a:extLst>
          </p:cNvPr>
          <p:cNvSpPr txBox="1">
            <a:spLocks/>
          </p:cNvSpPr>
          <p:nvPr/>
        </p:nvSpPr>
        <p:spPr>
          <a:xfrm>
            <a:off x="933450" y="752235"/>
            <a:ext cx="2147208" cy="323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ourier Std" panose="02070409020205020404" pitchFamily="49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TIPS &amp; TRICKS: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404B0A-2752-4F18-B0CC-BCDA1820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0" y="2394855"/>
            <a:ext cx="5909288" cy="37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05AEEBC-A636-4336-A30C-3B924692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4184" y="1114530"/>
            <a:ext cx="459661" cy="30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DC7711-F22F-4464-8126-77C6B9E36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26"/>
    </mc:Choice>
    <mc:Fallback xmlns="">
      <p:transition spd="slow" advTm="5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962BD6A-7A13-4A7F-8234-8AAFD30918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AE4DC-05E7-4269-AE53-591C356E23E6}"/>
              </a:ext>
            </a:extLst>
          </p:cNvPr>
          <p:cNvSpPr/>
          <p:nvPr/>
        </p:nvSpPr>
        <p:spPr>
          <a:xfrm>
            <a:off x="8353425" y="0"/>
            <a:ext cx="38385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2C73D1-27F2-4485-8B15-84DBF8C5617A}"/>
              </a:ext>
            </a:extLst>
          </p:cNvPr>
          <p:cNvCxnSpPr>
            <a:cxnSpLocks/>
          </p:cNvCxnSpPr>
          <p:nvPr/>
        </p:nvCxnSpPr>
        <p:spPr>
          <a:xfrm flipV="1">
            <a:off x="6107723" y="804472"/>
            <a:ext cx="0" cy="5152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55E4D0-BB32-4A09-8272-5E813B69EA63}"/>
              </a:ext>
            </a:extLst>
          </p:cNvPr>
          <p:cNvSpPr txBox="1"/>
          <p:nvPr/>
        </p:nvSpPr>
        <p:spPr>
          <a:xfrm>
            <a:off x="6406477" y="1503508"/>
            <a:ext cx="41267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urier Std" panose="02070409020205020404" pitchFamily="49" charset="0"/>
              </a:rPr>
              <a:t>STUDENT DEMOGRAPHIC INFORMATION</a:t>
            </a:r>
            <a:br>
              <a:rPr lang="en-US" sz="1400" b="1" dirty="0">
                <a:latin typeface="Courier Std" panose="02070409020205020404" pitchFamily="49" charset="0"/>
              </a:rPr>
            </a:br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CITIZENSHIP INFORMATION</a:t>
            </a:r>
            <a:br>
              <a:rPr lang="en-US" sz="1400" b="1" dirty="0">
                <a:latin typeface="Courier Std" panose="02070409020205020404" pitchFamily="49" charset="0"/>
              </a:rPr>
            </a:br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TYPE OF DEGREE</a:t>
            </a:r>
            <a:br>
              <a:rPr lang="en-US" sz="1400" b="1" dirty="0">
                <a:latin typeface="Courier Std" panose="02070409020205020404" pitchFamily="49" charset="0"/>
              </a:rPr>
            </a:br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2021-2022 SCHOOL YEAR GRADE LEVEL</a:t>
            </a:r>
            <a:br>
              <a:rPr lang="en-US" sz="1400" b="1" dirty="0">
                <a:latin typeface="Courier Std" panose="02070409020205020404" pitchFamily="49" charset="0"/>
              </a:rPr>
            </a:br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STUDENT SCHOOL SELECTION</a:t>
            </a:r>
            <a:br>
              <a:rPr lang="en-US" sz="1400" b="1" dirty="0">
                <a:latin typeface="Courier Std" panose="02070409020205020404" pitchFamily="49" charset="0"/>
              </a:rPr>
            </a:br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DETERMINING DEPENDENCY STATUS</a:t>
            </a:r>
            <a:br>
              <a:rPr lang="en-US" sz="1400" b="1" dirty="0">
                <a:latin typeface="Courier Std" panose="02070409020205020404" pitchFamily="49" charset="0"/>
              </a:rPr>
            </a:br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PARENT INFORMATION</a:t>
            </a:r>
          </a:p>
          <a:p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HOUSEHOLD INFORMATION</a:t>
            </a:r>
          </a:p>
          <a:p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STUDENT AND PARENT FINANCIALS</a:t>
            </a:r>
          </a:p>
          <a:p>
            <a:endParaRPr lang="en-US" sz="1400" b="1" dirty="0">
              <a:latin typeface="Courier Std" panose="02070409020205020404" pitchFamily="49" charset="0"/>
            </a:endParaRPr>
          </a:p>
          <a:p>
            <a:r>
              <a:rPr lang="en-US" sz="1400" b="1" dirty="0">
                <a:latin typeface="Courier Std" panose="02070409020205020404" pitchFamily="49" charset="0"/>
              </a:rPr>
              <a:t>SIGN AND SUBMIT </a:t>
            </a:r>
            <a:br>
              <a:rPr lang="en-US" sz="1400" b="1" dirty="0">
                <a:latin typeface="Courier Std" panose="02070409020205020404" pitchFamily="49" charset="0"/>
              </a:rPr>
            </a:br>
            <a:endParaRPr lang="en-US" sz="1400" b="1" dirty="0">
              <a:latin typeface="Courier Std" panose="02070409020205020404" pitchFamily="49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16F94D-2683-4AF3-BA22-FC08F3B1CD68}"/>
              </a:ext>
            </a:extLst>
          </p:cNvPr>
          <p:cNvSpPr txBox="1">
            <a:spLocks/>
          </p:cNvSpPr>
          <p:nvPr/>
        </p:nvSpPr>
        <p:spPr>
          <a:xfrm>
            <a:off x="2793262" y="2310494"/>
            <a:ext cx="2759749" cy="2024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F14BC39-AA56-465A-81B7-C698B06FEB4B}"/>
              </a:ext>
            </a:extLst>
          </p:cNvPr>
          <p:cNvSpPr txBox="1">
            <a:spLocks/>
          </p:cNvSpPr>
          <p:nvPr/>
        </p:nvSpPr>
        <p:spPr>
          <a:xfrm>
            <a:off x="2798913" y="2893718"/>
            <a:ext cx="3340684" cy="7287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the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62AE58F-01A2-48C7-B403-FC2F259C8C6B}"/>
              </a:ext>
            </a:extLst>
          </p:cNvPr>
          <p:cNvSpPr txBox="1">
            <a:spLocks/>
          </p:cNvSpPr>
          <p:nvPr/>
        </p:nvSpPr>
        <p:spPr>
          <a:xfrm>
            <a:off x="2816497" y="3499227"/>
            <a:ext cx="2328241" cy="7287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FAFSA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225840-E50B-436C-80E2-B59808303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0"/>
    </mc:Choice>
    <mc:Fallback xmlns="">
      <p:transition spd="slow" advTm="6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C98A-E8A5-409B-9EF6-F4A19011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876"/>
            <a:ext cx="10515600" cy="1530306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97B02-6897-48AA-89B0-2A4B88FA2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b="0" dirty="0"/>
              <a:t>STUDENT SUBMITS COMPLETED FAFSA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5E7A6-2D54-4FFA-9702-F8938D072E0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r>
              <a:rPr lang="en-US" sz="1800" b="0" dirty="0"/>
              <a:t>FEDERAL PROCESSOR DETERMINES EXPECTED FAMILY CONTRIBUTION (EFC)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168C9-5338-45F1-B902-58509D5D735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r>
              <a:rPr lang="en-US" sz="1800" b="0" dirty="0"/>
              <a:t>FEDERAL PROCESSOR SENDS STUDENT AID REPORT (SAR), WHICH INCLUDES EFC AND</a:t>
            </a:r>
            <a:br>
              <a:rPr lang="en-US" sz="1800" b="0" dirty="0"/>
            </a:br>
            <a:r>
              <a:rPr lang="en-US" sz="1800" b="0" dirty="0"/>
              <a:t>COMMENTS FOR REVIEW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A6B5A0-728F-4D32-87EB-AD56B54FF3C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1800" b="0" dirty="0"/>
              <a:t>UCONN DETERMINES FINANCIAL NEED USING EFC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6D87BD-1FAA-4CA5-828F-DA257AACC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8"/>
    </mc:Choice>
    <mc:Fallback xmlns="">
      <p:transition spd="slow" advTm="3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E5565-CBD6-401B-B49B-5F352E2780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 b="10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5EC12B-011F-4339-B0B0-EA5FA5C9F5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2C79D-CDB3-48E2-866B-D62842282943}"/>
              </a:ext>
            </a:extLst>
          </p:cNvPr>
          <p:cNvSpPr/>
          <p:nvPr/>
        </p:nvSpPr>
        <p:spPr>
          <a:xfrm>
            <a:off x="519770" y="1474666"/>
            <a:ext cx="5433646" cy="418320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D5BC4-2930-4655-BB31-ECA1E5CBD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71" y="2723243"/>
            <a:ext cx="5116098" cy="378467"/>
          </a:xfrm>
        </p:spPr>
        <p:txBody>
          <a:bodyPr>
            <a:noAutofit/>
          </a:bodyPr>
          <a:lstStyle/>
          <a:p>
            <a:r>
              <a:rPr lang="en-US" sz="1850" dirty="0">
                <a:cs typeface="Times New Roman" panose="02020603050405020304" pitchFamily="18" charset="0"/>
              </a:rPr>
              <a:t>INSTITUTIONAL AID FOR UNDOCUMENTED STUDENTS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B09A83-A857-43EB-AB2D-1FBFB3F4F5F2}"/>
              </a:ext>
            </a:extLst>
          </p:cNvPr>
          <p:cNvSpPr txBox="1">
            <a:spLocks/>
          </p:cNvSpPr>
          <p:nvPr/>
        </p:nvSpPr>
        <p:spPr>
          <a:xfrm>
            <a:off x="721995" y="1677448"/>
            <a:ext cx="4456678" cy="14663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endless potential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A71C67-1A55-4379-BF3A-004A1BDE8CD1}"/>
              </a:ext>
            </a:extLst>
          </p:cNvPr>
          <p:cNvSpPr txBox="1">
            <a:spLocks/>
          </p:cNvSpPr>
          <p:nvPr/>
        </p:nvSpPr>
        <p:spPr>
          <a:xfrm>
            <a:off x="748371" y="2050148"/>
            <a:ext cx="4456678" cy="505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meets endless opportunity.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81F7E8-D4F2-481F-8F01-69437A32D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787" y="3312547"/>
            <a:ext cx="4976444" cy="2097163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1200" dirty="0">
                <a:ea typeface="Yu Gothic Medium" panose="020B0500000000000000" pitchFamily="34" charset="-128"/>
              </a:rPr>
              <a:t>Complete the Status Acknowledgement Form</a:t>
            </a:r>
          </a:p>
          <a:p>
            <a:pPr>
              <a:buClr>
                <a:schemeClr val="accent1"/>
              </a:buClr>
            </a:pPr>
            <a:r>
              <a:rPr lang="en-US" sz="1200" dirty="0">
                <a:ea typeface="Yu Gothic Medium" panose="020B0500000000000000" pitchFamily="34" charset="-128"/>
              </a:rPr>
              <a:t>Provide evidence of Connecticut residency</a:t>
            </a:r>
          </a:p>
          <a:p>
            <a:pPr>
              <a:buClr>
                <a:schemeClr val="accent1"/>
              </a:buClr>
            </a:pPr>
            <a:r>
              <a:rPr lang="en-US" sz="1200" dirty="0">
                <a:ea typeface="Yu Gothic Medium" panose="020B0500000000000000" pitchFamily="34" charset="-128"/>
              </a:rPr>
              <a:t>Have attended at least two years of high school in Connecticut </a:t>
            </a:r>
            <a:r>
              <a:rPr lang="en-US" sz="1200" b="1" i="1" dirty="0">
                <a:ea typeface="Yu Gothic Medium" panose="020B0500000000000000" pitchFamily="34" charset="-128"/>
              </a:rPr>
              <a:t>or</a:t>
            </a:r>
          </a:p>
          <a:p>
            <a:pPr>
              <a:buClr>
                <a:schemeClr val="accent1"/>
              </a:buClr>
            </a:pPr>
            <a:r>
              <a:rPr lang="en-US" sz="1200" dirty="0">
                <a:ea typeface="Yu Gothic Medium" panose="020B0500000000000000" pitchFamily="34" charset="-128"/>
              </a:rPr>
              <a:t>Have graduated (or received the equivalent of a high school diploma) from a Connecticut high school </a:t>
            </a:r>
            <a:r>
              <a:rPr lang="en-US" sz="1200" b="1" i="1" dirty="0">
                <a:ea typeface="Yu Gothic Medium" panose="020B0500000000000000" pitchFamily="34" charset="-128"/>
              </a:rPr>
              <a:t>or</a:t>
            </a:r>
          </a:p>
          <a:p>
            <a:pPr>
              <a:buClr>
                <a:schemeClr val="accent1"/>
              </a:buClr>
            </a:pPr>
            <a:r>
              <a:rPr lang="en-US" sz="1200" dirty="0">
                <a:ea typeface="Yu Gothic Medium" panose="020B0500000000000000" pitchFamily="34" charset="-128"/>
              </a:rPr>
              <a:t>Be enrolled at a public institution of higher education in Connecticut</a:t>
            </a:r>
          </a:p>
          <a:p>
            <a:pPr>
              <a:buClr>
                <a:schemeClr val="accent1"/>
              </a:buClr>
            </a:pPr>
            <a:r>
              <a:rPr lang="en-US" sz="1200" dirty="0">
                <a:ea typeface="Yu Gothic Medium" panose="020B0500000000000000" pitchFamily="34" charset="-128"/>
              </a:rPr>
              <a:t>Visit </a:t>
            </a:r>
            <a:r>
              <a:rPr lang="en-US" sz="1200" b="1" dirty="0">
                <a:ea typeface="Yu Gothic Medium" panose="020B0500000000000000" pitchFamily="34" charset="-128"/>
              </a:rPr>
              <a:t>forms.prod.uconn.edu/feb/login/org/index.html </a:t>
            </a:r>
            <a:r>
              <a:rPr lang="en-US" sz="1200" dirty="0">
                <a:ea typeface="Yu Gothic Medium" panose="020B0500000000000000" pitchFamily="34" charset="-128"/>
              </a:rPr>
              <a:t>to complete UConn’s Undocumented Student Aid Application</a:t>
            </a:r>
            <a:endParaRPr lang="en-US" sz="1200" b="1" dirty="0">
              <a:ea typeface="Yu Gothic Medium" panose="020B0500000000000000" pitchFamily="34" charset="-12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50D76F-C864-45AE-BF1C-CC206F417CBE}"/>
              </a:ext>
            </a:extLst>
          </p:cNvPr>
          <p:cNvSpPr txBox="1">
            <a:spLocks/>
          </p:cNvSpPr>
          <p:nvPr/>
        </p:nvSpPr>
        <p:spPr>
          <a:xfrm>
            <a:off x="1223155" y="2753174"/>
            <a:ext cx="4430302" cy="5058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728390-B599-46B5-A74E-F89F391E9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2"/>
    </mc:Choice>
    <mc:Fallback xmlns="">
      <p:transition spd="slow" advTm="48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Conn">
      <a:dk1>
        <a:srgbClr val="000E2F"/>
      </a:dk1>
      <a:lt1>
        <a:sysClr val="window" lastClr="FFFFFF"/>
      </a:lt1>
      <a:dk2>
        <a:srgbClr val="7C878E"/>
      </a:dk2>
      <a:lt2>
        <a:srgbClr val="A2AAAD"/>
      </a:lt2>
      <a:accent1>
        <a:srgbClr val="E4002B"/>
      </a:accent1>
      <a:accent2>
        <a:srgbClr val="A4C8E1"/>
      </a:accent2>
      <a:accent3>
        <a:srgbClr val="A2AAAD"/>
      </a:accent3>
      <a:accent4>
        <a:srgbClr val="000E2F"/>
      </a:accent4>
      <a:accent5>
        <a:srgbClr val="7C878E"/>
      </a:accent5>
      <a:accent6>
        <a:srgbClr val="FFFFFF"/>
      </a:accent6>
      <a:hlink>
        <a:srgbClr val="0563C1"/>
      </a:hlink>
      <a:folHlink>
        <a:srgbClr val="954F72"/>
      </a:folHlink>
    </a:clrScheme>
    <a:fontScheme name="UConn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PPTtemplate.potx" id="{817A6F09-1F58-49F5-B6F1-DA3CFC261392}" vid="{39CF9ECD-E548-4547-9577-BB7F04A416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2020PPTtemplate</Template>
  <TotalTime>11092</TotalTime>
  <Words>569</Words>
  <Application>Microsoft Office PowerPoint</Application>
  <PresentationFormat>Widescreen</PresentationFormat>
  <Paragraphs>128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Courier Std</vt:lpstr>
      <vt:lpstr>Impact</vt:lpstr>
      <vt:lpstr>Times New Roman</vt:lpstr>
      <vt:lpstr>Office Theme</vt:lpstr>
      <vt:lpstr>FILING the FAFSA</vt:lpstr>
      <vt:lpstr>HOW TO APPLY FOR AID</vt:lpstr>
      <vt:lpstr>CREATING AN FSA ID</vt:lpstr>
      <vt:lpstr>WHAT IS THE IRS DATA RETRIEVAL TOOL?</vt:lpstr>
      <vt:lpstr>DETERMINING ELIGIBILITY</vt:lpstr>
      <vt:lpstr>PowerPoint Presentation</vt:lpstr>
      <vt:lpstr>PowerPoint Presentation</vt:lpstr>
      <vt:lpstr>NEXT STEPS</vt:lpstr>
      <vt:lpstr>INSTITUTIONAL AID FOR UNDOCUMENTED STUDENTS</vt:lpstr>
      <vt:lpstr>PowerPoint Presentation</vt:lpstr>
      <vt:lpstr>Self-Help Aid</vt:lpstr>
      <vt:lpstr>PowerPoint Presentation</vt:lpstr>
      <vt:lpstr>THANK YOU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</dc:title>
  <dc:creator>Elizabeth Elliott</dc:creator>
  <cp:lastModifiedBy>Williams, Michael</cp:lastModifiedBy>
  <cp:revision>221</cp:revision>
  <dcterms:created xsi:type="dcterms:W3CDTF">2020-07-06T15:47:08Z</dcterms:created>
  <dcterms:modified xsi:type="dcterms:W3CDTF">2020-10-14T15:29:25Z</dcterms:modified>
</cp:coreProperties>
</file>