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29"/>
  </p:notesMasterIdLst>
  <p:handoutMasterIdLst>
    <p:handoutMasterId r:id="rId30"/>
  </p:handoutMasterIdLst>
  <p:sldIdLst>
    <p:sldId id="337" r:id="rId3"/>
    <p:sldId id="362" r:id="rId4"/>
    <p:sldId id="388" r:id="rId5"/>
    <p:sldId id="392" r:id="rId6"/>
    <p:sldId id="393" r:id="rId7"/>
    <p:sldId id="391" r:id="rId8"/>
    <p:sldId id="356" r:id="rId9"/>
    <p:sldId id="395" r:id="rId10"/>
    <p:sldId id="389" r:id="rId11"/>
    <p:sldId id="357" r:id="rId12"/>
    <p:sldId id="352" r:id="rId13"/>
    <p:sldId id="379" r:id="rId14"/>
    <p:sldId id="394" r:id="rId15"/>
    <p:sldId id="396" r:id="rId16"/>
    <p:sldId id="361" r:id="rId17"/>
    <p:sldId id="373" r:id="rId18"/>
    <p:sldId id="403" r:id="rId19"/>
    <p:sldId id="372" r:id="rId20"/>
    <p:sldId id="399" r:id="rId21"/>
    <p:sldId id="400" r:id="rId22"/>
    <p:sldId id="401" r:id="rId23"/>
    <p:sldId id="402" r:id="rId24"/>
    <p:sldId id="359" r:id="rId25"/>
    <p:sldId id="390" r:id="rId26"/>
    <p:sldId id="397" r:id="rId27"/>
    <p:sldId id="398"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8249C2-F81F-443C-8B20-F860149CA4AD}">
          <p14:sldIdLst>
            <p14:sldId id="337"/>
            <p14:sldId id="362"/>
            <p14:sldId id="388"/>
            <p14:sldId id="392"/>
            <p14:sldId id="393"/>
            <p14:sldId id="391"/>
            <p14:sldId id="356"/>
            <p14:sldId id="395"/>
            <p14:sldId id="389"/>
            <p14:sldId id="357"/>
            <p14:sldId id="352"/>
            <p14:sldId id="379"/>
            <p14:sldId id="394"/>
            <p14:sldId id="396"/>
            <p14:sldId id="361"/>
            <p14:sldId id="373"/>
            <p14:sldId id="403"/>
            <p14:sldId id="372"/>
            <p14:sldId id="399"/>
            <p14:sldId id="400"/>
            <p14:sldId id="401"/>
            <p14:sldId id="402"/>
            <p14:sldId id="359"/>
            <p14:sldId id="390"/>
            <p14:sldId id="397"/>
            <p14:sldId id="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A3472-696B-D780-F2E2-6876E8E25FB8}" v="108" dt="2021-10-08T15:47:35.898"/>
    <p1510:client id="{18A9439D-4F29-1B30-5647-F0001656C191}" v="51" dt="2021-10-08T16:00:50.211"/>
    <p1510:client id="{2FD3E524-DCF5-461F-8EB8-560D32103195}" v="12" dt="2021-10-07T18:05:15.901"/>
    <p1510:client id="{97A43F6A-541D-D01F-A008-58736CC37CB2}" v="19" dt="2021-10-08T15:18:08.072"/>
    <p1510:client id="{F90510E3-88DD-0A57-5D24-D65F96DFE41A}" v="66" dt="2021-10-08T15:11:31.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lli, Vivian" userId="S::vivian.castelli@uconn.edu::7af0207b-4587-406e-af5b-833abbbe2ea0" providerId="AD" clId="Web-{140A3472-696B-D780-F2E2-6876E8E25FB8}"/>
    <pc:docChg chg="modSld">
      <pc:chgData name="Castelli, Vivian" userId="S::vivian.castelli@uconn.edu::7af0207b-4587-406e-af5b-833abbbe2ea0" providerId="AD" clId="Web-{140A3472-696B-D780-F2E2-6876E8E25FB8}" dt="2021-10-08T15:47:31.867" v="62" actId="20577"/>
      <pc:docMkLst>
        <pc:docMk/>
      </pc:docMkLst>
      <pc:sldChg chg="modSp">
        <pc:chgData name="Castelli, Vivian" userId="S::vivian.castelli@uconn.edu::7af0207b-4587-406e-af5b-833abbbe2ea0" providerId="AD" clId="Web-{140A3472-696B-D780-F2E2-6876E8E25FB8}" dt="2021-10-08T15:47:31.867" v="62" actId="20577"/>
        <pc:sldMkLst>
          <pc:docMk/>
          <pc:sldMk cId="1310649759" sldId="362"/>
        </pc:sldMkLst>
        <pc:spChg chg="mod">
          <ac:chgData name="Castelli, Vivian" userId="S::vivian.castelli@uconn.edu::7af0207b-4587-406e-af5b-833abbbe2ea0" providerId="AD" clId="Web-{140A3472-696B-D780-F2E2-6876E8E25FB8}" dt="2021-10-08T15:47:31.867" v="62" actId="20577"/>
          <ac:spMkLst>
            <pc:docMk/>
            <pc:sldMk cId="1310649759" sldId="362"/>
            <ac:spMk id="2" creationId="{00000000-0000-0000-0000-000000000000}"/>
          </ac:spMkLst>
        </pc:spChg>
      </pc:sldChg>
      <pc:sldChg chg="modSp">
        <pc:chgData name="Castelli, Vivian" userId="S::vivian.castelli@uconn.edu::7af0207b-4587-406e-af5b-833abbbe2ea0" providerId="AD" clId="Web-{140A3472-696B-D780-F2E2-6876E8E25FB8}" dt="2021-10-08T15:47:17.506" v="61" actId="1076"/>
        <pc:sldMkLst>
          <pc:docMk/>
          <pc:sldMk cId="620748678" sldId="392"/>
        </pc:sldMkLst>
        <pc:spChg chg="mod">
          <ac:chgData name="Castelli, Vivian" userId="S::vivian.castelli@uconn.edu::7af0207b-4587-406e-af5b-833abbbe2ea0" providerId="AD" clId="Web-{140A3472-696B-D780-F2E2-6876E8E25FB8}" dt="2021-10-08T15:47:17.506" v="61" actId="1076"/>
          <ac:spMkLst>
            <pc:docMk/>
            <pc:sldMk cId="620748678" sldId="392"/>
            <ac:spMk id="3" creationId="{00000000-0000-0000-0000-000000000000}"/>
          </ac:spMkLst>
        </pc:spChg>
      </pc:sldChg>
      <pc:sldChg chg="modSp">
        <pc:chgData name="Castelli, Vivian" userId="S::vivian.castelli@uconn.edu::7af0207b-4587-406e-af5b-833abbbe2ea0" providerId="AD" clId="Web-{140A3472-696B-D780-F2E2-6876E8E25FB8}" dt="2021-10-08T15:45:23.625" v="42"/>
        <pc:sldMkLst>
          <pc:docMk/>
          <pc:sldMk cId="3614891040" sldId="394"/>
        </pc:sldMkLst>
        <pc:graphicFrameChg chg="mod modGraphic">
          <ac:chgData name="Castelli, Vivian" userId="S::vivian.castelli@uconn.edu::7af0207b-4587-406e-af5b-833abbbe2ea0" providerId="AD" clId="Web-{140A3472-696B-D780-F2E2-6876E8E25FB8}" dt="2021-10-08T15:45:23.625" v="42"/>
          <ac:graphicFrameMkLst>
            <pc:docMk/>
            <pc:sldMk cId="3614891040" sldId="394"/>
            <ac:graphicFrameMk id="6" creationId="{00000000-0000-0000-0000-000000000000}"/>
          </ac:graphicFrameMkLst>
        </pc:graphicFrameChg>
      </pc:sldChg>
      <pc:sldChg chg="modSp">
        <pc:chgData name="Castelli, Vivian" userId="S::vivian.castelli@uconn.edu::7af0207b-4587-406e-af5b-833abbbe2ea0" providerId="AD" clId="Web-{140A3472-696B-D780-F2E2-6876E8E25FB8}" dt="2021-10-08T15:46:44.036" v="60" actId="20577"/>
        <pc:sldMkLst>
          <pc:docMk/>
          <pc:sldMk cId="415424157" sldId="403"/>
        </pc:sldMkLst>
        <pc:spChg chg="mod">
          <ac:chgData name="Castelli, Vivian" userId="S::vivian.castelli@uconn.edu::7af0207b-4587-406e-af5b-833abbbe2ea0" providerId="AD" clId="Web-{140A3472-696B-D780-F2E2-6876E8E25FB8}" dt="2021-10-08T15:46:44.036" v="60" actId="20577"/>
          <ac:spMkLst>
            <pc:docMk/>
            <pc:sldMk cId="415424157" sldId="403"/>
            <ac:spMk id="2" creationId="{00000000-0000-0000-0000-000000000000}"/>
          </ac:spMkLst>
        </pc:spChg>
      </pc:sldChg>
    </pc:docChg>
  </pc:docChgLst>
  <pc:docChgLst>
    <pc:chgData name="Castelli, Vivian" userId="S::vivian.castelli@uconn.edu::7af0207b-4587-406e-af5b-833abbbe2ea0" providerId="AD" clId="Web-{F90510E3-88DD-0A57-5D24-D65F96DFE41A}"/>
    <pc:docChg chg="modSld">
      <pc:chgData name="Castelli, Vivian" userId="S::vivian.castelli@uconn.edu::7af0207b-4587-406e-af5b-833abbbe2ea0" providerId="AD" clId="Web-{F90510E3-88DD-0A57-5D24-D65F96DFE41A}" dt="2021-10-08T15:11:31.104" v="37" actId="20577"/>
      <pc:docMkLst>
        <pc:docMk/>
      </pc:docMkLst>
      <pc:sldChg chg="modSp">
        <pc:chgData name="Castelli, Vivian" userId="S::vivian.castelli@uconn.edu::7af0207b-4587-406e-af5b-833abbbe2ea0" providerId="AD" clId="Web-{F90510E3-88DD-0A57-5D24-D65F96DFE41A}" dt="2021-10-08T15:11:31.104" v="37" actId="20577"/>
        <pc:sldMkLst>
          <pc:docMk/>
          <pc:sldMk cId="396413957" sldId="399"/>
        </pc:sldMkLst>
        <pc:spChg chg="mod">
          <ac:chgData name="Castelli, Vivian" userId="S::vivian.castelli@uconn.edu::7af0207b-4587-406e-af5b-833abbbe2ea0" providerId="AD" clId="Web-{F90510E3-88DD-0A57-5D24-D65F96DFE41A}" dt="2021-10-08T15:11:31.104" v="37" actId="20577"/>
          <ac:spMkLst>
            <pc:docMk/>
            <pc:sldMk cId="396413957" sldId="399"/>
            <ac:spMk id="2" creationId="{00000000-0000-0000-0000-000000000000}"/>
          </ac:spMkLst>
        </pc:spChg>
      </pc:sldChg>
    </pc:docChg>
  </pc:docChgLst>
  <pc:docChgLst>
    <pc:chgData name="Castelli, Vivian" userId="S::vivian.castelli@uconn.edu::7af0207b-4587-406e-af5b-833abbbe2ea0" providerId="AD" clId="Web-{18A9439D-4F29-1B30-5647-F0001656C191}"/>
    <pc:docChg chg="modSld">
      <pc:chgData name="Castelli, Vivian" userId="S::vivian.castelli@uconn.edu::7af0207b-4587-406e-af5b-833abbbe2ea0" providerId="AD" clId="Web-{18A9439D-4F29-1B30-5647-F0001656C191}" dt="2021-10-08T16:00:49.383" v="36" actId="20577"/>
      <pc:docMkLst>
        <pc:docMk/>
      </pc:docMkLst>
      <pc:sldChg chg="modSp">
        <pc:chgData name="Castelli, Vivian" userId="S::vivian.castelli@uconn.edu::7af0207b-4587-406e-af5b-833abbbe2ea0" providerId="AD" clId="Web-{18A9439D-4F29-1B30-5647-F0001656C191}" dt="2021-10-08T16:00:49.383" v="36" actId="20577"/>
        <pc:sldMkLst>
          <pc:docMk/>
          <pc:sldMk cId="823507562" sldId="352"/>
        </pc:sldMkLst>
        <pc:spChg chg="mod">
          <ac:chgData name="Castelli, Vivian" userId="S::vivian.castelli@uconn.edu::7af0207b-4587-406e-af5b-833abbbe2ea0" providerId="AD" clId="Web-{18A9439D-4F29-1B30-5647-F0001656C191}" dt="2021-10-08T16:00:49.383" v="36" actId="20577"/>
          <ac:spMkLst>
            <pc:docMk/>
            <pc:sldMk cId="823507562" sldId="352"/>
            <ac:spMk id="6" creationId="{00000000-0000-0000-0000-000000000000}"/>
          </ac:spMkLst>
        </pc:spChg>
      </pc:sldChg>
      <pc:sldChg chg="modNotes">
        <pc:chgData name="Castelli, Vivian" userId="S::vivian.castelli@uconn.edu::7af0207b-4587-406e-af5b-833abbbe2ea0" providerId="AD" clId="Web-{18A9439D-4F29-1B30-5647-F0001656C191}" dt="2021-10-08T15:58:09.874" v="1"/>
        <pc:sldMkLst>
          <pc:docMk/>
          <pc:sldMk cId="3614891040" sldId="394"/>
        </pc:sldMkLst>
      </pc:sldChg>
      <pc:sldChg chg="modNotes">
        <pc:chgData name="Castelli, Vivian" userId="S::vivian.castelli@uconn.edu::7af0207b-4587-406e-af5b-833abbbe2ea0" providerId="AD" clId="Web-{18A9439D-4F29-1B30-5647-F0001656C191}" dt="2021-10-08T15:58:57.799" v="3"/>
        <pc:sldMkLst>
          <pc:docMk/>
          <pc:sldMk cId="396413957" sldId="399"/>
        </pc:sldMkLst>
      </pc:sldChg>
      <pc:sldChg chg="modNotes">
        <pc:chgData name="Castelli, Vivian" userId="S::vivian.castelli@uconn.edu::7af0207b-4587-406e-af5b-833abbbe2ea0" providerId="AD" clId="Web-{18A9439D-4F29-1B30-5647-F0001656C191}" dt="2021-10-08T15:58:33.766" v="2"/>
        <pc:sldMkLst>
          <pc:docMk/>
          <pc:sldMk cId="1621874072" sldId="400"/>
        </pc:sldMkLst>
      </pc:sldChg>
      <pc:sldChg chg="modNotes">
        <pc:chgData name="Castelli, Vivian" userId="S::vivian.castelli@uconn.edu::7af0207b-4587-406e-af5b-833abbbe2ea0" providerId="AD" clId="Web-{18A9439D-4F29-1B30-5647-F0001656C191}" dt="2021-10-08T15:59:05.831" v="4"/>
        <pc:sldMkLst>
          <pc:docMk/>
          <pc:sldMk cId="2570969711" sldId="401"/>
        </pc:sldMkLst>
      </pc:sldChg>
      <pc:sldChg chg="modNotes">
        <pc:chgData name="Castelli, Vivian" userId="S::vivian.castelli@uconn.edu::7af0207b-4587-406e-af5b-833abbbe2ea0" providerId="AD" clId="Web-{18A9439D-4F29-1B30-5647-F0001656C191}" dt="2021-10-08T15:59:11.753" v="5"/>
        <pc:sldMkLst>
          <pc:docMk/>
          <pc:sldMk cId="3774699737" sldId="402"/>
        </pc:sldMkLst>
      </pc:sldChg>
    </pc:docChg>
  </pc:docChgLst>
  <pc:docChgLst>
    <pc:chgData name="Daddona, Emily" userId="51460629-be61-40a1-a30a-00b374e2fe85" providerId="ADAL" clId="{2FD3E524-DCF5-461F-8EB8-560D32103195}"/>
    <pc:docChg chg="custSel addSld delSld modSld sldOrd addMainMaster delMainMaster modMainMaster modSection">
      <pc:chgData name="Daddona, Emily" userId="51460629-be61-40a1-a30a-00b374e2fe85" providerId="ADAL" clId="{2FD3E524-DCF5-461F-8EB8-560D32103195}" dt="2021-10-08T15:37:31.610" v="387"/>
      <pc:docMkLst>
        <pc:docMk/>
      </pc:docMkLst>
      <pc:sldChg chg="modSp add del mod ord">
        <pc:chgData name="Daddona, Emily" userId="51460629-be61-40a1-a30a-00b374e2fe85" providerId="ADAL" clId="{2FD3E524-DCF5-461F-8EB8-560D32103195}" dt="2021-10-07T17:51:37.336" v="24" actId="47"/>
        <pc:sldMkLst>
          <pc:docMk/>
          <pc:sldMk cId="2679870870" sldId="259"/>
        </pc:sldMkLst>
        <pc:spChg chg="mod">
          <ac:chgData name="Daddona, Emily" userId="51460629-be61-40a1-a30a-00b374e2fe85" providerId="ADAL" clId="{2FD3E524-DCF5-461F-8EB8-560D32103195}" dt="2021-10-07T17:51:28.086" v="23" actId="1076"/>
          <ac:spMkLst>
            <pc:docMk/>
            <pc:sldMk cId="2679870870" sldId="259"/>
            <ac:spMk id="4" creationId="{00000000-0000-0000-0000-000000000000}"/>
          </ac:spMkLst>
        </pc:spChg>
      </pc:sldChg>
      <pc:sldChg chg="modSp mod">
        <pc:chgData name="Daddona, Emily" userId="51460629-be61-40a1-a30a-00b374e2fe85" providerId="ADAL" clId="{2FD3E524-DCF5-461F-8EB8-560D32103195}" dt="2021-10-08T15:36:12.295" v="383" actId="20577"/>
        <pc:sldMkLst>
          <pc:docMk/>
          <pc:sldMk cId="1310649759" sldId="362"/>
        </pc:sldMkLst>
        <pc:spChg chg="mod">
          <ac:chgData name="Daddona, Emily" userId="51460629-be61-40a1-a30a-00b374e2fe85" providerId="ADAL" clId="{2FD3E524-DCF5-461F-8EB8-560D32103195}" dt="2021-10-08T15:36:12.295" v="383" actId="20577"/>
          <ac:spMkLst>
            <pc:docMk/>
            <pc:sldMk cId="1310649759" sldId="362"/>
            <ac:spMk id="2" creationId="{00000000-0000-0000-0000-000000000000}"/>
          </ac:spMkLst>
        </pc:spChg>
      </pc:sldChg>
      <pc:sldChg chg="del">
        <pc:chgData name="Daddona, Emily" userId="51460629-be61-40a1-a30a-00b374e2fe85" providerId="ADAL" clId="{2FD3E524-DCF5-461F-8EB8-560D32103195}" dt="2021-10-07T17:54:21.277" v="137" actId="47"/>
        <pc:sldMkLst>
          <pc:docMk/>
          <pc:sldMk cId="1787190896" sldId="375"/>
        </pc:sldMkLst>
      </pc:sldChg>
      <pc:sldChg chg="modSp add mod ord modAnim">
        <pc:chgData name="Daddona, Emily" userId="51460629-be61-40a1-a30a-00b374e2fe85" providerId="ADAL" clId="{2FD3E524-DCF5-461F-8EB8-560D32103195}" dt="2021-10-07T18:05:15.901" v="382"/>
        <pc:sldMkLst>
          <pc:docMk/>
          <pc:sldMk cId="396413957" sldId="399"/>
        </pc:sldMkLst>
        <pc:spChg chg="mod">
          <ac:chgData name="Daddona, Emily" userId="51460629-be61-40a1-a30a-00b374e2fe85" providerId="ADAL" clId="{2FD3E524-DCF5-461F-8EB8-560D32103195}" dt="2021-10-07T17:54:46.086" v="144" actId="1076"/>
          <ac:spMkLst>
            <pc:docMk/>
            <pc:sldMk cId="396413957" sldId="399"/>
            <ac:spMk id="2" creationId="{00000000-0000-0000-0000-000000000000}"/>
          </ac:spMkLst>
        </pc:spChg>
        <pc:spChg chg="mod">
          <ac:chgData name="Daddona, Emily" userId="51460629-be61-40a1-a30a-00b374e2fe85" providerId="ADAL" clId="{2FD3E524-DCF5-461F-8EB8-560D32103195}" dt="2021-10-07T17:54:38.471" v="142" actId="1076"/>
          <ac:spMkLst>
            <pc:docMk/>
            <pc:sldMk cId="396413957" sldId="399"/>
            <ac:spMk id="4" creationId="{00000000-0000-0000-0000-000000000000}"/>
          </ac:spMkLst>
        </pc:spChg>
      </pc:sldChg>
      <pc:sldChg chg="modSp add del mod ord">
        <pc:chgData name="Daddona, Emily" userId="51460629-be61-40a1-a30a-00b374e2fe85" providerId="ADAL" clId="{2FD3E524-DCF5-461F-8EB8-560D32103195}" dt="2021-10-07T17:52:32.780" v="103" actId="47"/>
        <pc:sldMkLst>
          <pc:docMk/>
          <pc:sldMk cId="1485612168" sldId="399"/>
        </pc:sldMkLst>
        <pc:spChg chg="mod">
          <ac:chgData name="Daddona, Emily" userId="51460629-be61-40a1-a30a-00b374e2fe85" providerId="ADAL" clId="{2FD3E524-DCF5-461F-8EB8-560D32103195}" dt="2021-10-07T17:52:27.188" v="102" actId="20577"/>
          <ac:spMkLst>
            <pc:docMk/>
            <pc:sldMk cId="1485612168" sldId="399"/>
            <ac:spMk id="4" creationId="{00000000-0000-0000-0000-000000000000}"/>
          </ac:spMkLst>
        </pc:spChg>
      </pc:sldChg>
      <pc:sldChg chg="modSp add mod ord modAnim">
        <pc:chgData name="Daddona, Emily" userId="51460629-be61-40a1-a30a-00b374e2fe85" providerId="ADAL" clId="{2FD3E524-DCF5-461F-8EB8-560D32103195}" dt="2021-10-07T18:05:09.829" v="381"/>
        <pc:sldMkLst>
          <pc:docMk/>
          <pc:sldMk cId="1621874072" sldId="400"/>
        </pc:sldMkLst>
        <pc:spChg chg="mod">
          <ac:chgData name="Daddona, Emily" userId="51460629-be61-40a1-a30a-00b374e2fe85" providerId="ADAL" clId="{2FD3E524-DCF5-461F-8EB8-560D32103195}" dt="2021-10-07T17:54:52.743" v="145" actId="255"/>
          <ac:spMkLst>
            <pc:docMk/>
            <pc:sldMk cId="1621874072" sldId="400"/>
            <ac:spMk id="2" creationId="{00000000-0000-0000-0000-000000000000}"/>
          </ac:spMkLst>
        </pc:spChg>
        <pc:spChg chg="mod">
          <ac:chgData name="Daddona, Emily" userId="51460629-be61-40a1-a30a-00b374e2fe85" providerId="ADAL" clId="{2FD3E524-DCF5-461F-8EB8-560D32103195}" dt="2021-10-07T17:54:32.231" v="140" actId="1076"/>
          <ac:spMkLst>
            <pc:docMk/>
            <pc:sldMk cId="1621874072" sldId="400"/>
            <ac:spMk id="4" creationId="{00000000-0000-0000-0000-000000000000}"/>
          </ac:spMkLst>
        </pc:spChg>
      </pc:sldChg>
      <pc:sldChg chg="delSp modSp add mod delAnim modAnim">
        <pc:chgData name="Daddona, Emily" userId="51460629-be61-40a1-a30a-00b374e2fe85" providerId="ADAL" clId="{2FD3E524-DCF5-461F-8EB8-560D32103195}" dt="2021-10-07T18:05:02.582" v="380"/>
        <pc:sldMkLst>
          <pc:docMk/>
          <pc:sldMk cId="2570969711" sldId="401"/>
        </pc:sldMkLst>
        <pc:spChg chg="mod">
          <ac:chgData name="Daddona, Emily" userId="51460629-be61-40a1-a30a-00b374e2fe85" providerId="ADAL" clId="{2FD3E524-DCF5-461F-8EB8-560D32103195}" dt="2021-10-07T17:55:17.541" v="147" actId="1076"/>
          <ac:spMkLst>
            <pc:docMk/>
            <pc:sldMk cId="2570969711" sldId="401"/>
            <ac:spMk id="2" creationId="{00000000-0000-0000-0000-000000000000}"/>
          </ac:spMkLst>
        </pc:spChg>
        <pc:spChg chg="mod">
          <ac:chgData name="Daddona, Emily" userId="51460629-be61-40a1-a30a-00b374e2fe85" providerId="ADAL" clId="{2FD3E524-DCF5-461F-8EB8-560D32103195}" dt="2021-10-07T17:54:25.231" v="138" actId="122"/>
          <ac:spMkLst>
            <pc:docMk/>
            <pc:sldMk cId="2570969711" sldId="401"/>
            <ac:spMk id="4" creationId="{00000000-0000-0000-0000-000000000000}"/>
          </ac:spMkLst>
        </pc:spChg>
        <pc:picChg chg="mod">
          <ac:chgData name="Daddona, Emily" userId="51460629-be61-40a1-a30a-00b374e2fe85" providerId="ADAL" clId="{2FD3E524-DCF5-461F-8EB8-560D32103195}" dt="2021-10-07T17:53:47.160" v="115" actId="1076"/>
          <ac:picMkLst>
            <pc:docMk/>
            <pc:sldMk cId="2570969711" sldId="401"/>
            <ac:picMk id="11" creationId="{553632C2-AF68-4C89-8F75-3BD2C512A78F}"/>
          </ac:picMkLst>
        </pc:picChg>
        <pc:picChg chg="mod">
          <ac:chgData name="Daddona, Emily" userId="51460629-be61-40a1-a30a-00b374e2fe85" providerId="ADAL" clId="{2FD3E524-DCF5-461F-8EB8-560D32103195}" dt="2021-10-07T17:53:53.784" v="119" actId="1076"/>
          <ac:picMkLst>
            <pc:docMk/>
            <pc:sldMk cId="2570969711" sldId="401"/>
            <ac:picMk id="13" creationId="{AD828109-52C7-4BC3-BA91-6617952ED625}"/>
          </ac:picMkLst>
        </pc:picChg>
        <pc:cxnChg chg="del mod">
          <ac:chgData name="Daddona, Emily" userId="51460629-be61-40a1-a30a-00b374e2fe85" providerId="ADAL" clId="{2FD3E524-DCF5-461F-8EB8-560D32103195}" dt="2021-10-07T17:53:57.037" v="120" actId="478"/>
          <ac:cxnSpMkLst>
            <pc:docMk/>
            <pc:sldMk cId="2570969711" sldId="401"/>
            <ac:cxnSpMk id="9" creationId="{00000000-0000-0000-0000-000000000000}"/>
          </ac:cxnSpMkLst>
        </pc:cxnChg>
      </pc:sldChg>
      <pc:sldChg chg="modSp add mod ord modAnim">
        <pc:chgData name="Daddona, Emily" userId="51460629-be61-40a1-a30a-00b374e2fe85" providerId="ADAL" clId="{2FD3E524-DCF5-461F-8EB8-560D32103195}" dt="2021-10-07T18:04:55.177" v="379"/>
        <pc:sldMkLst>
          <pc:docMk/>
          <pc:sldMk cId="3774699737" sldId="402"/>
        </pc:sldMkLst>
        <pc:spChg chg="mod">
          <ac:chgData name="Daddona, Emily" userId="51460629-be61-40a1-a30a-00b374e2fe85" providerId="ADAL" clId="{2FD3E524-DCF5-461F-8EB8-560D32103195}" dt="2021-10-07T17:59:05.044" v="331" actId="1076"/>
          <ac:spMkLst>
            <pc:docMk/>
            <pc:sldMk cId="3774699737" sldId="402"/>
            <ac:spMk id="4" creationId="{00000000-0000-0000-0000-000000000000}"/>
          </ac:spMkLst>
        </pc:spChg>
      </pc:sldChg>
      <pc:sldChg chg="modSp add del mod">
        <pc:chgData name="Daddona, Emily" userId="51460629-be61-40a1-a30a-00b374e2fe85" providerId="ADAL" clId="{2FD3E524-DCF5-461F-8EB8-560D32103195}" dt="2021-10-07T17:55:40.272" v="154" actId="47"/>
        <pc:sldMkLst>
          <pc:docMk/>
          <pc:sldMk cId="204055263" sldId="403"/>
        </pc:sldMkLst>
        <pc:spChg chg="mod">
          <ac:chgData name="Daddona, Emily" userId="51460629-be61-40a1-a30a-00b374e2fe85" providerId="ADAL" clId="{2FD3E524-DCF5-461F-8EB8-560D32103195}" dt="2021-10-07T17:55:32.140" v="152" actId="27636"/>
          <ac:spMkLst>
            <pc:docMk/>
            <pc:sldMk cId="204055263" sldId="403"/>
            <ac:spMk id="4" creationId="{00000000-0000-0000-0000-000000000000}"/>
          </ac:spMkLst>
        </pc:spChg>
      </pc:sldChg>
      <pc:sldChg chg="modSp add mod ord">
        <pc:chgData name="Daddona, Emily" userId="51460629-be61-40a1-a30a-00b374e2fe85" providerId="ADAL" clId="{2FD3E524-DCF5-461F-8EB8-560D32103195}" dt="2021-10-08T15:37:31.610" v="387"/>
        <pc:sldMkLst>
          <pc:docMk/>
          <pc:sldMk cId="415424157" sldId="403"/>
        </pc:sldMkLst>
        <pc:spChg chg="mod">
          <ac:chgData name="Daddona, Emily" userId="51460629-be61-40a1-a30a-00b374e2fe85" providerId="ADAL" clId="{2FD3E524-DCF5-461F-8EB8-560D32103195}" dt="2021-10-07T17:59:45.873" v="375" actId="20577"/>
          <ac:spMkLst>
            <pc:docMk/>
            <pc:sldMk cId="415424157" sldId="403"/>
            <ac:spMk id="2" creationId="{00000000-0000-0000-0000-000000000000}"/>
          </ac:spMkLst>
        </pc:spChg>
      </pc:sldChg>
      <pc:sldChg chg="add del">
        <pc:chgData name="Daddona, Emily" userId="51460629-be61-40a1-a30a-00b374e2fe85" providerId="ADAL" clId="{2FD3E524-DCF5-461F-8EB8-560D32103195}" dt="2021-10-07T17:55:52.613" v="159" actId="47"/>
        <pc:sldMkLst>
          <pc:docMk/>
          <pc:sldMk cId="2147638254" sldId="403"/>
        </pc:sldMkLst>
      </pc:sldChg>
      <pc:sldMasterChg chg="add del addSldLayout delSldLayout">
        <pc:chgData name="Daddona, Emily" userId="51460629-be61-40a1-a30a-00b374e2fe85" providerId="ADAL" clId="{2FD3E524-DCF5-461F-8EB8-560D32103195}" dt="2021-10-07T17:55:49.043" v="157" actId="27028"/>
        <pc:sldMasterMkLst>
          <pc:docMk/>
          <pc:sldMasterMk cId="1888505636" sldId="2147483660"/>
        </pc:sldMasterMkLst>
        <pc:sldLayoutChg chg="add del">
          <pc:chgData name="Daddona, Emily" userId="51460629-be61-40a1-a30a-00b374e2fe85" providerId="ADAL" clId="{2FD3E524-DCF5-461F-8EB8-560D32103195}" dt="2021-10-07T17:52:40.324" v="104" actId="27028"/>
          <pc:sldLayoutMkLst>
            <pc:docMk/>
            <pc:sldMasterMk cId="1888505636" sldId="2147483660"/>
            <pc:sldLayoutMk cId="1183911413" sldId="2147483664"/>
          </pc:sldLayoutMkLst>
        </pc:sldLayoutChg>
        <pc:sldLayoutChg chg="add">
          <pc:chgData name="Daddona, Emily" userId="51460629-be61-40a1-a30a-00b374e2fe85" providerId="ADAL" clId="{2FD3E524-DCF5-461F-8EB8-560D32103195}" dt="2021-10-07T17:55:49.043" v="157" actId="27028"/>
          <pc:sldLayoutMkLst>
            <pc:docMk/>
            <pc:sldMasterMk cId="1888505636" sldId="2147483660"/>
            <pc:sldLayoutMk cId="3624133976" sldId="2147483667"/>
          </pc:sldLayoutMkLst>
        </pc:sldLayoutChg>
      </pc:sldMasterChg>
      <pc:sldMasterChg chg="replId modSldLayout">
        <pc:chgData name="Daddona, Emily" userId="51460629-be61-40a1-a30a-00b374e2fe85" providerId="ADAL" clId="{2FD3E524-DCF5-461F-8EB8-560D32103195}" dt="2021-10-07T17:55:49.043" v="157" actId="27028"/>
        <pc:sldMasterMkLst>
          <pc:docMk/>
          <pc:sldMasterMk cId="1697882333" sldId="2147483672"/>
        </pc:sldMasterMkLst>
        <pc:sldLayoutChg chg="replId">
          <pc:chgData name="Daddona, Emily" userId="51460629-be61-40a1-a30a-00b374e2fe85" providerId="ADAL" clId="{2FD3E524-DCF5-461F-8EB8-560D32103195}" dt="2021-10-07T17:51:43.159" v="25" actId="27028"/>
          <pc:sldLayoutMkLst>
            <pc:docMk/>
            <pc:sldMasterMk cId="1697882333" sldId="2147483672"/>
            <pc:sldLayoutMk cId="3733487219" sldId="2147483673"/>
          </pc:sldLayoutMkLst>
        </pc:sldLayoutChg>
        <pc:sldLayoutChg chg="replId">
          <pc:chgData name="Daddona, Emily" userId="51460629-be61-40a1-a30a-00b374e2fe85" providerId="ADAL" clId="{2FD3E524-DCF5-461F-8EB8-560D32103195}" dt="2021-10-07T17:55:49.043" v="157" actId="27028"/>
          <pc:sldLayoutMkLst>
            <pc:docMk/>
            <pc:sldMasterMk cId="1697882333" sldId="2147483672"/>
            <pc:sldLayoutMk cId="2221440184" sldId="2147483674"/>
          </pc:sldLayoutMkLst>
        </pc:sldLayoutChg>
      </pc:sldMasterChg>
    </pc:docChg>
  </pc:docChgLst>
  <pc:docChgLst>
    <pc:chgData name="Guest User" userId="S::urn:spo:anon#1f2cebf44cbd3ac790102a75fae6afe38f3f578ed16bda385ec3510bfd19f9d8::" providerId="AD" clId="Web-{97A43F6A-541D-D01F-A008-58736CC37CB2}"/>
    <pc:docChg chg="modSld">
      <pc:chgData name="Guest User" userId="S::urn:spo:anon#1f2cebf44cbd3ac790102a75fae6afe38f3f578ed16bda385ec3510bfd19f9d8::" providerId="AD" clId="Web-{97A43F6A-541D-D01F-A008-58736CC37CB2}" dt="2021-10-08T15:18:08.072" v="15" actId="1076"/>
      <pc:docMkLst>
        <pc:docMk/>
      </pc:docMkLst>
      <pc:sldChg chg="modSp">
        <pc:chgData name="Guest User" userId="S::urn:spo:anon#1f2cebf44cbd3ac790102a75fae6afe38f3f578ed16bda385ec3510bfd19f9d8::" providerId="AD" clId="Web-{97A43F6A-541D-D01F-A008-58736CC37CB2}" dt="2021-10-08T15:15:27.922" v="14" actId="20577"/>
        <pc:sldMkLst>
          <pc:docMk/>
          <pc:sldMk cId="1229603489" sldId="356"/>
        </pc:sldMkLst>
        <pc:spChg chg="mod">
          <ac:chgData name="Guest User" userId="S::urn:spo:anon#1f2cebf44cbd3ac790102a75fae6afe38f3f578ed16bda385ec3510bfd19f9d8::" providerId="AD" clId="Web-{97A43F6A-541D-D01F-A008-58736CC37CB2}" dt="2021-10-08T15:15:27.922" v="14" actId="20577"/>
          <ac:spMkLst>
            <pc:docMk/>
            <pc:sldMk cId="1229603489" sldId="356"/>
            <ac:spMk id="8" creationId="{5C19F12E-4B7B-4C0D-9708-6B5160BAF54B}"/>
          </ac:spMkLst>
        </pc:spChg>
      </pc:sldChg>
      <pc:sldChg chg="modSp">
        <pc:chgData name="Guest User" userId="S::urn:spo:anon#1f2cebf44cbd3ac790102a75fae6afe38f3f578ed16bda385ec3510bfd19f9d8::" providerId="AD" clId="Web-{97A43F6A-541D-D01F-A008-58736CC37CB2}" dt="2021-10-08T15:14:45.810" v="10" actId="20577"/>
        <pc:sldMkLst>
          <pc:docMk/>
          <pc:sldMk cId="620748678" sldId="392"/>
        </pc:sldMkLst>
        <pc:spChg chg="mod">
          <ac:chgData name="Guest User" userId="S::urn:spo:anon#1f2cebf44cbd3ac790102a75fae6afe38f3f578ed16bda385ec3510bfd19f9d8::" providerId="AD" clId="Web-{97A43F6A-541D-D01F-A008-58736CC37CB2}" dt="2021-10-08T15:14:45.810" v="10" actId="20577"/>
          <ac:spMkLst>
            <pc:docMk/>
            <pc:sldMk cId="620748678" sldId="392"/>
            <ac:spMk id="2" creationId="{00000000-0000-0000-0000-000000000000}"/>
          </ac:spMkLst>
        </pc:spChg>
      </pc:sldChg>
      <pc:sldChg chg="modSp">
        <pc:chgData name="Guest User" userId="S::urn:spo:anon#1f2cebf44cbd3ac790102a75fae6afe38f3f578ed16bda385ec3510bfd19f9d8::" providerId="AD" clId="Web-{97A43F6A-541D-D01F-A008-58736CC37CB2}" dt="2021-10-08T15:18:08.072" v="15" actId="1076"/>
        <pc:sldMkLst>
          <pc:docMk/>
          <pc:sldMk cId="2570969711" sldId="401"/>
        </pc:sldMkLst>
        <pc:spChg chg="mod">
          <ac:chgData name="Guest User" userId="S::urn:spo:anon#1f2cebf44cbd3ac790102a75fae6afe38f3f578ed16bda385ec3510bfd19f9d8::" providerId="AD" clId="Web-{97A43F6A-541D-D01F-A008-58736CC37CB2}" dt="2021-10-08T15:18:08.072" v="15" actId="1076"/>
          <ac:spMkLst>
            <pc:docMk/>
            <pc:sldMk cId="2570969711" sldId="401"/>
            <ac:spMk id="17" creationId="{DD435AB3-893E-4A6B-901E-0CA2E2A2BD17}"/>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BCCCB-BEBB-47AB-AE35-DBC7E62D23C4}"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2AFD7061-D590-4BFA-8D1D-59CF385DC9C1}">
      <dgm:prSet phldrT="[Text]" custT="1"/>
      <dgm:spPr>
        <a:solidFill>
          <a:schemeClr val="accent1"/>
        </a:solidFill>
        <a:ln>
          <a:noFill/>
        </a:ln>
      </dgm:spPr>
      <dgm:t>
        <a:bodyPr/>
        <a:lstStyle/>
        <a:p>
          <a:pPr marL="57150" indent="-57150" algn="ctr">
            <a:tabLst/>
          </a:pPr>
          <a:r>
            <a:rPr lang="en-US" sz="2400"/>
            <a:t>Complete Entrance     Counseling </a:t>
          </a:r>
        </a:p>
        <a:p>
          <a:pPr marL="57150" indent="-57150" algn="ctr">
            <a:tabLst/>
          </a:pPr>
          <a:r>
            <a:rPr lang="en-US" sz="2400" i="0"/>
            <a:t>studentloans.gov</a:t>
          </a:r>
          <a:r>
            <a:rPr lang="en-US" sz="2400"/>
            <a:t> </a:t>
          </a:r>
        </a:p>
      </dgm:t>
    </dgm:pt>
    <dgm:pt modelId="{B5370856-DF9B-4C27-881C-9FB436EC9839}" type="parTrans" cxnId="{AE944F26-123C-4C77-864F-3FCBAD17DC47}">
      <dgm:prSet/>
      <dgm:spPr/>
      <dgm:t>
        <a:bodyPr/>
        <a:lstStyle/>
        <a:p>
          <a:endParaRPr lang="en-US"/>
        </a:p>
      </dgm:t>
    </dgm:pt>
    <dgm:pt modelId="{DB5BBFEF-BEBE-4AC0-B24D-6DEFE449F8AF}" type="sibTrans" cxnId="{AE944F26-123C-4C77-864F-3FCBAD17DC47}">
      <dgm:prSet/>
      <dgm:spPr/>
      <dgm:t>
        <a:bodyPr/>
        <a:lstStyle/>
        <a:p>
          <a:endParaRPr lang="en-US"/>
        </a:p>
      </dgm:t>
    </dgm:pt>
    <dgm:pt modelId="{236F5A2B-928F-4432-85CF-6C1402B17F5E}">
      <dgm:prSet custT="1"/>
      <dgm:spPr>
        <a:solidFill>
          <a:schemeClr val="accent1"/>
        </a:solidFill>
        <a:ln>
          <a:noFill/>
        </a:ln>
      </dgm:spPr>
      <dgm:t>
        <a:bodyPr/>
        <a:lstStyle/>
        <a:p>
          <a:endParaRPr lang="en-US" sz="2400" i="0"/>
        </a:p>
        <a:p>
          <a:r>
            <a:rPr lang="en-US" sz="2400" i="0"/>
            <a:t>Accept loan offer</a:t>
          </a:r>
        </a:p>
        <a:p>
          <a:r>
            <a:rPr lang="en-US" sz="2400" i="0"/>
            <a:t>Student Administration System</a:t>
          </a:r>
        </a:p>
        <a:p>
          <a:endParaRPr lang="en-US" sz="2400" i="0"/>
        </a:p>
      </dgm:t>
    </dgm:pt>
    <dgm:pt modelId="{4CA85AF9-5701-4617-A1DE-30A6C848B577}" type="parTrans" cxnId="{5BD06DE0-3EF0-4D58-AF4A-9B8A2F4EFE8A}">
      <dgm:prSet/>
      <dgm:spPr/>
      <dgm:t>
        <a:bodyPr/>
        <a:lstStyle/>
        <a:p>
          <a:endParaRPr lang="en-US"/>
        </a:p>
      </dgm:t>
    </dgm:pt>
    <dgm:pt modelId="{AC6E898A-E952-4263-95BD-8DD931064415}" type="sibTrans" cxnId="{5BD06DE0-3EF0-4D58-AF4A-9B8A2F4EFE8A}">
      <dgm:prSet/>
      <dgm:spPr/>
      <dgm:t>
        <a:bodyPr/>
        <a:lstStyle/>
        <a:p>
          <a:endParaRPr lang="en-US"/>
        </a:p>
      </dgm:t>
    </dgm:pt>
    <dgm:pt modelId="{06F0075D-FDCD-4D27-97C1-24DD07A802CE}">
      <dgm:prSet phldrT="[Text]" custT="1"/>
      <dgm:spPr>
        <a:solidFill>
          <a:schemeClr val="accent1"/>
        </a:solidFill>
        <a:ln>
          <a:noFill/>
        </a:ln>
      </dgm:spPr>
      <dgm:t>
        <a:bodyPr/>
        <a:lstStyle/>
        <a:p>
          <a:pPr>
            <a:tabLst/>
          </a:pPr>
          <a:r>
            <a:rPr lang="en-US" sz="2400"/>
            <a:t>Complete a Master Promissory Note </a:t>
          </a:r>
        </a:p>
        <a:p>
          <a:pPr>
            <a:tabLst/>
          </a:pPr>
          <a:r>
            <a:rPr lang="en-US" sz="2400" i="0"/>
            <a:t>studentloans.gov</a:t>
          </a:r>
          <a:endParaRPr lang="en-US" sz="2400"/>
        </a:p>
      </dgm:t>
    </dgm:pt>
    <dgm:pt modelId="{DC0A4E84-E9C3-4AF0-BE97-678D10D7C18D}" type="parTrans" cxnId="{F16FAC13-CFCE-4156-8792-59E636FFE874}">
      <dgm:prSet/>
      <dgm:spPr/>
      <dgm:t>
        <a:bodyPr/>
        <a:lstStyle/>
        <a:p>
          <a:endParaRPr lang="en-US"/>
        </a:p>
      </dgm:t>
    </dgm:pt>
    <dgm:pt modelId="{7ED6C98E-9CF3-4F3C-B1BE-59D8A01E89B7}" type="sibTrans" cxnId="{F16FAC13-CFCE-4156-8792-59E636FFE874}">
      <dgm:prSet/>
      <dgm:spPr/>
      <dgm:t>
        <a:bodyPr/>
        <a:lstStyle/>
        <a:p>
          <a:endParaRPr lang="en-US"/>
        </a:p>
      </dgm:t>
    </dgm:pt>
    <dgm:pt modelId="{572C623C-1C87-47AE-A149-D5B0FCA1511E}" type="pres">
      <dgm:prSet presAssocID="{C03BCCCB-BEBB-47AB-AE35-DBC7E62D23C4}" presName="diagram" presStyleCnt="0">
        <dgm:presLayoutVars>
          <dgm:dir/>
          <dgm:resizeHandles val="exact"/>
        </dgm:presLayoutVars>
      </dgm:prSet>
      <dgm:spPr/>
    </dgm:pt>
    <dgm:pt modelId="{FDAC1812-B86B-4788-848C-B4C98046BB66}" type="pres">
      <dgm:prSet presAssocID="{2AFD7061-D590-4BFA-8D1D-59CF385DC9C1}" presName="node" presStyleLbl="node1" presStyleIdx="0" presStyleCnt="3" custScaleX="90088" custLinFactY="11813" custLinFactNeighborX="3700" custLinFactNeighborY="100000">
        <dgm:presLayoutVars>
          <dgm:bulletEnabled val="1"/>
        </dgm:presLayoutVars>
      </dgm:prSet>
      <dgm:spPr/>
    </dgm:pt>
    <dgm:pt modelId="{5AC19C6B-C6F0-4C18-BF9D-24BF7E675011}" type="pres">
      <dgm:prSet presAssocID="{DB5BBFEF-BEBE-4AC0-B24D-6DEFE449F8AF}" presName="sibTrans" presStyleCnt="0"/>
      <dgm:spPr/>
    </dgm:pt>
    <dgm:pt modelId="{911C23BC-C05C-44DA-A91C-A456FE980F00}" type="pres">
      <dgm:prSet presAssocID="{236F5A2B-928F-4432-85CF-6C1402B17F5E}" presName="node" presStyleLbl="node1" presStyleIdx="1" presStyleCnt="3" custScaleY="88419" custLinFactNeighborX="-55834" custLinFactNeighborY="898">
        <dgm:presLayoutVars>
          <dgm:bulletEnabled val="1"/>
        </dgm:presLayoutVars>
      </dgm:prSet>
      <dgm:spPr/>
    </dgm:pt>
    <dgm:pt modelId="{C148C44E-3774-43EF-BA1B-026D05E11967}" type="pres">
      <dgm:prSet presAssocID="{AC6E898A-E952-4263-95BD-8DD931064415}" presName="sibTrans" presStyleCnt="0"/>
      <dgm:spPr/>
    </dgm:pt>
    <dgm:pt modelId="{8DA79A05-1566-4C47-9097-C84A6E035443}" type="pres">
      <dgm:prSet presAssocID="{06F0075D-FDCD-4D27-97C1-24DD07A802CE}" presName="node" presStyleLbl="node1" presStyleIdx="2" presStyleCnt="3" custScaleX="90088" custLinFactNeighborX="48798" custLinFactNeighborY="-4778">
        <dgm:presLayoutVars>
          <dgm:bulletEnabled val="1"/>
        </dgm:presLayoutVars>
      </dgm:prSet>
      <dgm:spPr/>
    </dgm:pt>
  </dgm:ptLst>
  <dgm:cxnLst>
    <dgm:cxn modelId="{F16FAC13-CFCE-4156-8792-59E636FFE874}" srcId="{C03BCCCB-BEBB-47AB-AE35-DBC7E62D23C4}" destId="{06F0075D-FDCD-4D27-97C1-24DD07A802CE}" srcOrd="2" destOrd="0" parTransId="{DC0A4E84-E9C3-4AF0-BE97-678D10D7C18D}" sibTransId="{7ED6C98E-9CF3-4F3C-B1BE-59D8A01E89B7}"/>
    <dgm:cxn modelId="{D95A3C1C-7C82-479E-B918-E2E62F2BAF73}" type="presOf" srcId="{C03BCCCB-BEBB-47AB-AE35-DBC7E62D23C4}" destId="{572C623C-1C87-47AE-A149-D5B0FCA1511E}" srcOrd="0" destOrd="0" presId="urn:microsoft.com/office/officeart/2005/8/layout/default"/>
    <dgm:cxn modelId="{AE944F26-123C-4C77-864F-3FCBAD17DC47}" srcId="{C03BCCCB-BEBB-47AB-AE35-DBC7E62D23C4}" destId="{2AFD7061-D590-4BFA-8D1D-59CF385DC9C1}" srcOrd="0" destOrd="0" parTransId="{B5370856-DF9B-4C27-881C-9FB436EC9839}" sibTransId="{DB5BBFEF-BEBE-4AC0-B24D-6DEFE449F8AF}"/>
    <dgm:cxn modelId="{7B1ED147-3494-4A0E-888F-8B29B4B77831}" type="presOf" srcId="{236F5A2B-928F-4432-85CF-6C1402B17F5E}" destId="{911C23BC-C05C-44DA-A91C-A456FE980F00}" srcOrd="0" destOrd="0" presId="urn:microsoft.com/office/officeart/2005/8/layout/default"/>
    <dgm:cxn modelId="{14268CDA-C8B3-4701-AA1B-77B4A921ACD1}" type="presOf" srcId="{2AFD7061-D590-4BFA-8D1D-59CF385DC9C1}" destId="{FDAC1812-B86B-4788-848C-B4C98046BB66}" srcOrd="0" destOrd="0" presId="urn:microsoft.com/office/officeart/2005/8/layout/default"/>
    <dgm:cxn modelId="{5BD06DE0-3EF0-4D58-AF4A-9B8A2F4EFE8A}" srcId="{C03BCCCB-BEBB-47AB-AE35-DBC7E62D23C4}" destId="{236F5A2B-928F-4432-85CF-6C1402B17F5E}" srcOrd="1" destOrd="0" parTransId="{4CA85AF9-5701-4617-A1DE-30A6C848B577}" sibTransId="{AC6E898A-E952-4263-95BD-8DD931064415}"/>
    <dgm:cxn modelId="{3F63AFE0-F953-4688-8CA8-B55B66C5A83D}" type="presOf" srcId="{06F0075D-FDCD-4D27-97C1-24DD07A802CE}" destId="{8DA79A05-1566-4C47-9097-C84A6E035443}" srcOrd="0" destOrd="0" presId="urn:microsoft.com/office/officeart/2005/8/layout/default"/>
    <dgm:cxn modelId="{E1A6F9DF-7A1C-405A-A545-F3094C398B36}" type="presParOf" srcId="{572C623C-1C87-47AE-A149-D5B0FCA1511E}" destId="{FDAC1812-B86B-4788-848C-B4C98046BB66}" srcOrd="0" destOrd="0" presId="urn:microsoft.com/office/officeart/2005/8/layout/default"/>
    <dgm:cxn modelId="{40D0C0EA-8672-40F5-AA2C-3CC862B5C034}" type="presParOf" srcId="{572C623C-1C87-47AE-A149-D5B0FCA1511E}" destId="{5AC19C6B-C6F0-4C18-BF9D-24BF7E675011}" srcOrd="1" destOrd="0" presId="urn:microsoft.com/office/officeart/2005/8/layout/default"/>
    <dgm:cxn modelId="{9C64AB43-DBE4-4A7A-8C62-0C32FA633A13}" type="presParOf" srcId="{572C623C-1C87-47AE-A149-D5B0FCA1511E}" destId="{911C23BC-C05C-44DA-A91C-A456FE980F00}" srcOrd="2" destOrd="0" presId="urn:microsoft.com/office/officeart/2005/8/layout/default"/>
    <dgm:cxn modelId="{14094798-80CD-4B40-A932-881C2031E69C}" type="presParOf" srcId="{572C623C-1C87-47AE-A149-D5B0FCA1511E}" destId="{C148C44E-3774-43EF-BA1B-026D05E11967}" srcOrd="3" destOrd="0" presId="urn:microsoft.com/office/officeart/2005/8/layout/default"/>
    <dgm:cxn modelId="{720C526A-1C97-40B0-ACB1-2285E2FA899D}" type="presParOf" srcId="{572C623C-1C87-47AE-A149-D5B0FCA1511E}" destId="{8DA79A05-1566-4C47-9097-C84A6E03544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626DA-68FD-4D66-949E-30D3282B6067}"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1D4C2408-D07B-45D0-A55A-8B709A43D61E}">
      <dgm:prSet phldrT="[Text]"/>
      <dgm:spPr/>
      <dgm:t>
        <a:bodyPr/>
        <a:lstStyle/>
        <a:p>
          <a:r>
            <a:rPr lang="en-US" u="sng" dirty="0"/>
            <a:t>Parent</a:t>
          </a:r>
          <a:r>
            <a:rPr lang="en-US" dirty="0"/>
            <a:t> completes an online application and, if approved, a Master Promissory Note via StudentAid.gov</a:t>
          </a:r>
        </a:p>
      </dgm:t>
    </dgm:pt>
    <dgm:pt modelId="{A302E68F-28E6-4186-939F-421C484D0219}" type="parTrans" cxnId="{85118B58-BC60-4873-AE41-9E27CE3169E9}">
      <dgm:prSet/>
      <dgm:spPr/>
      <dgm:t>
        <a:bodyPr/>
        <a:lstStyle/>
        <a:p>
          <a:endParaRPr lang="en-US"/>
        </a:p>
      </dgm:t>
    </dgm:pt>
    <dgm:pt modelId="{3D0C485B-4691-4B4D-BD21-D330BE05F0A7}" type="sibTrans" cxnId="{85118B58-BC60-4873-AE41-9E27CE3169E9}">
      <dgm:prSet/>
      <dgm:spPr/>
      <dgm:t>
        <a:bodyPr/>
        <a:lstStyle/>
        <a:p>
          <a:endParaRPr lang="en-US"/>
        </a:p>
      </dgm:t>
    </dgm:pt>
    <dgm:pt modelId="{913D22B9-22E8-4987-9EB8-8610A0C1A9A7}">
      <dgm:prSet phldrT="[Text]"/>
      <dgm:spPr/>
      <dgm:t>
        <a:bodyPr/>
        <a:lstStyle/>
        <a:p>
          <a:r>
            <a:rPr lang="en-US"/>
            <a:t>Parents will need to apply </a:t>
          </a:r>
          <a:r>
            <a:rPr lang="en-US" b="1"/>
            <a:t>every semester:</a:t>
          </a:r>
          <a:r>
            <a:rPr lang="en-US"/>
            <a:t> spring, summer, and fall</a:t>
          </a:r>
        </a:p>
      </dgm:t>
    </dgm:pt>
    <dgm:pt modelId="{0EABD8EB-E5F6-4884-ADA0-736F1D7710A7}" type="parTrans" cxnId="{295587A2-C616-4895-95E9-08F4C2263699}">
      <dgm:prSet/>
      <dgm:spPr/>
      <dgm:t>
        <a:bodyPr/>
        <a:lstStyle/>
        <a:p>
          <a:endParaRPr lang="en-US"/>
        </a:p>
      </dgm:t>
    </dgm:pt>
    <dgm:pt modelId="{3FAF00B1-FA0D-48B7-88BA-075A39AD8064}" type="sibTrans" cxnId="{295587A2-C616-4895-95E9-08F4C2263699}">
      <dgm:prSet/>
      <dgm:spPr/>
      <dgm:t>
        <a:bodyPr/>
        <a:lstStyle/>
        <a:p>
          <a:endParaRPr lang="en-US"/>
        </a:p>
      </dgm:t>
    </dgm:pt>
    <dgm:pt modelId="{058B4B56-EB32-4B50-872F-36B10840995E}">
      <dgm:prSet/>
      <dgm:spPr/>
      <dgm:t>
        <a:bodyPr/>
        <a:lstStyle/>
        <a:p>
          <a:r>
            <a:rPr lang="en-US"/>
            <a:t>Credit check will be performed by the US Department of Education</a:t>
          </a:r>
        </a:p>
      </dgm:t>
    </dgm:pt>
    <dgm:pt modelId="{73B1C860-A0AB-4959-B165-101C21AE40C4}" type="parTrans" cxnId="{B26D51D6-7430-4F64-96A8-610AAEFC5804}">
      <dgm:prSet/>
      <dgm:spPr/>
      <dgm:t>
        <a:bodyPr/>
        <a:lstStyle/>
        <a:p>
          <a:endParaRPr lang="en-US"/>
        </a:p>
      </dgm:t>
    </dgm:pt>
    <dgm:pt modelId="{1A1CE4AB-F776-43EE-8120-555D117C4173}" type="sibTrans" cxnId="{B26D51D6-7430-4F64-96A8-610AAEFC5804}">
      <dgm:prSet/>
      <dgm:spPr/>
      <dgm:t>
        <a:bodyPr/>
        <a:lstStyle/>
        <a:p>
          <a:endParaRPr lang="en-US"/>
        </a:p>
      </dgm:t>
    </dgm:pt>
    <dgm:pt modelId="{850071D4-64DC-47DC-8857-5DFE3AD05492}">
      <dgm:prSet/>
      <dgm:spPr/>
      <dgm:t>
        <a:bodyPr/>
        <a:lstStyle/>
        <a:p>
          <a:r>
            <a:rPr lang="en-US"/>
            <a:t>Student accepts PLUS eligibility through Student Administration System</a:t>
          </a:r>
        </a:p>
      </dgm:t>
    </dgm:pt>
    <dgm:pt modelId="{F04A0357-873B-4B61-9ADC-5018B1642110}" type="parTrans" cxnId="{73F92B12-DEBD-4705-BBBC-40B448825F7E}">
      <dgm:prSet/>
      <dgm:spPr/>
      <dgm:t>
        <a:bodyPr/>
        <a:lstStyle/>
        <a:p>
          <a:endParaRPr lang="en-US"/>
        </a:p>
      </dgm:t>
    </dgm:pt>
    <dgm:pt modelId="{AAF00DEE-4729-46A6-BB90-8758C62C276B}" type="sibTrans" cxnId="{73F92B12-DEBD-4705-BBBC-40B448825F7E}">
      <dgm:prSet/>
      <dgm:spPr/>
      <dgm:t>
        <a:bodyPr/>
        <a:lstStyle/>
        <a:p>
          <a:endParaRPr lang="en-US"/>
        </a:p>
      </dgm:t>
    </dgm:pt>
    <dgm:pt modelId="{F7DAA960-1245-4110-B692-64AF465B7573}" type="pres">
      <dgm:prSet presAssocID="{74C626DA-68FD-4D66-949E-30D3282B6067}" presName="Name0" presStyleCnt="0">
        <dgm:presLayoutVars>
          <dgm:chMax val="7"/>
          <dgm:chPref val="7"/>
          <dgm:dir/>
        </dgm:presLayoutVars>
      </dgm:prSet>
      <dgm:spPr/>
    </dgm:pt>
    <dgm:pt modelId="{3921C4D5-33A1-4FA2-8838-7F7DEA27381A}" type="pres">
      <dgm:prSet presAssocID="{74C626DA-68FD-4D66-949E-30D3282B6067}" presName="Name1" presStyleCnt="0"/>
      <dgm:spPr/>
    </dgm:pt>
    <dgm:pt modelId="{C850681A-5348-4271-A9F6-1198876A26CA}" type="pres">
      <dgm:prSet presAssocID="{74C626DA-68FD-4D66-949E-30D3282B6067}" presName="cycle" presStyleCnt="0"/>
      <dgm:spPr/>
    </dgm:pt>
    <dgm:pt modelId="{E97B6D1A-319A-42D1-A044-78A66B019A0C}" type="pres">
      <dgm:prSet presAssocID="{74C626DA-68FD-4D66-949E-30D3282B6067}" presName="srcNode" presStyleLbl="node1" presStyleIdx="0" presStyleCnt="4"/>
      <dgm:spPr/>
    </dgm:pt>
    <dgm:pt modelId="{6E9556F9-8F59-49D2-952A-BE7B04539A52}" type="pres">
      <dgm:prSet presAssocID="{74C626DA-68FD-4D66-949E-30D3282B6067}" presName="conn" presStyleLbl="parChTrans1D2" presStyleIdx="0" presStyleCnt="1"/>
      <dgm:spPr/>
    </dgm:pt>
    <dgm:pt modelId="{73030676-5F56-4089-93D7-7C8C41955352}" type="pres">
      <dgm:prSet presAssocID="{74C626DA-68FD-4D66-949E-30D3282B6067}" presName="extraNode" presStyleLbl="node1" presStyleIdx="0" presStyleCnt="4"/>
      <dgm:spPr/>
    </dgm:pt>
    <dgm:pt modelId="{0C48C3FE-3B91-4E51-A2B1-3E902C8A9107}" type="pres">
      <dgm:prSet presAssocID="{74C626DA-68FD-4D66-949E-30D3282B6067}" presName="dstNode" presStyleLbl="node1" presStyleIdx="0" presStyleCnt="4"/>
      <dgm:spPr/>
    </dgm:pt>
    <dgm:pt modelId="{D62E0FBD-6897-4670-9797-3A6691E8C829}" type="pres">
      <dgm:prSet presAssocID="{850071D4-64DC-47DC-8857-5DFE3AD05492}" presName="text_1" presStyleLbl="node1" presStyleIdx="0" presStyleCnt="4">
        <dgm:presLayoutVars>
          <dgm:bulletEnabled val="1"/>
        </dgm:presLayoutVars>
      </dgm:prSet>
      <dgm:spPr/>
    </dgm:pt>
    <dgm:pt modelId="{8FDE4925-87ED-4550-81CD-734E0FF81ACE}" type="pres">
      <dgm:prSet presAssocID="{850071D4-64DC-47DC-8857-5DFE3AD05492}" presName="accent_1" presStyleCnt="0"/>
      <dgm:spPr/>
    </dgm:pt>
    <dgm:pt modelId="{C197D3D4-5153-4C5B-92D5-44D777AB7E3C}" type="pres">
      <dgm:prSet presAssocID="{850071D4-64DC-47DC-8857-5DFE3AD05492}" presName="accentRepeatNode" presStyleLbl="solidFgAcc1" presStyleIdx="0" presStyleCnt="4"/>
      <dgm:spPr>
        <a:blipFill rotWithShape="0">
          <a:blip xmlns:r="http://schemas.openxmlformats.org/officeDocument/2006/relationships" r:embed="rId1"/>
          <a:stretch>
            <a:fillRect/>
          </a:stretch>
        </a:blipFill>
      </dgm:spPr>
    </dgm:pt>
    <dgm:pt modelId="{3CA4B46E-52B5-4028-B2D7-2ECDEDAD45D0}" type="pres">
      <dgm:prSet presAssocID="{1D4C2408-D07B-45D0-A55A-8B709A43D61E}" presName="text_2" presStyleLbl="node1" presStyleIdx="1" presStyleCnt="4">
        <dgm:presLayoutVars>
          <dgm:bulletEnabled val="1"/>
        </dgm:presLayoutVars>
      </dgm:prSet>
      <dgm:spPr/>
    </dgm:pt>
    <dgm:pt modelId="{5EE39DC7-E3B1-4F23-94D9-4877A7ED2BCB}" type="pres">
      <dgm:prSet presAssocID="{1D4C2408-D07B-45D0-A55A-8B709A43D61E}" presName="accent_2" presStyleCnt="0"/>
      <dgm:spPr/>
    </dgm:pt>
    <dgm:pt modelId="{556E0835-A180-4DA1-A020-F39EC0E5B897}" type="pres">
      <dgm:prSet presAssocID="{1D4C2408-D07B-45D0-A55A-8B709A43D61E}" presName="accentRepeatNode" presStyleLbl="solidFgAcc1" presStyleIdx="1" presStyleCnt="4"/>
      <dgm:spPr>
        <a:blipFill rotWithShape="0">
          <a:blip xmlns:r="http://schemas.openxmlformats.org/officeDocument/2006/relationships" r:embed="rId2"/>
          <a:stretch>
            <a:fillRect/>
          </a:stretch>
        </a:blipFill>
      </dgm:spPr>
    </dgm:pt>
    <dgm:pt modelId="{AEA2B1A5-3880-4DF2-A1CC-3B98C453E9A3}" type="pres">
      <dgm:prSet presAssocID="{913D22B9-22E8-4987-9EB8-8610A0C1A9A7}" presName="text_3" presStyleLbl="node1" presStyleIdx="2" presStyleCnt="4">
        <dgm:presLayoutVars>
          <dgm:bulletEnabled val="1"/>
        </dgm:presLayoutVars>
      </dgm:prSet>
      <dgm:spPr/>
    </dgm:pt>
    <dgm:pt modelId="{17B6DE69-07ED-410A-9C3D-A61A38EBD371}" type="pres">
      <dgm:prSet presAssocID="{913D22B9-22E8-4987-9EB8-8610A0C1A9A7}" presName="accent_3" presStyleCnt="0"/>
      <dgm:spPr/>
    </dgm:pt>
    <dgm:pt modelId="{EF09B0DD-131F-4F7B-97AD-2EA8EB0667AC}" type="pres">
      <dgm:prSet presAssocID="{913D22B9-22E8-4987-9EB8-8610A0C1A9A7}" presName="accentRepeatNode" presStyleLbl="solidFgAcc1" presStyleIdx="2" presStyleCnt="4"/>
      <dgm:spPr>
        <a:blipFill rotWithShape="0">
          <a:blip xmlns:r="http://schemas.openxmlformats.org/officeDocument/2006/relationships" r:embed="rId3"/>
          <a:stretch>
            <a:fillRect/>
          </a:stretch>
        </a:blipFill>
      </dgm:spPr>
    </dgm:pt>
    <dgm:pt modelId="{CDB6350E-CF46-4FAB-90A5-E4536AE36F91}" type="pres">
      <dgm:prSet presAssocID="{058B4B56-EB32-4B50-872F-36B10840995E}" presName="text_4" presStyleLbl="node1" presStyleIdx="3" presStyleCnt="4">
        <dgm:presLayoutVars>
          <dgm:bulletEnabled val="1"/>
        </dgm:presLayoutVars>
      </dgm:prSet>
      <dgm:spPr/>
    </dgm:pt>
    <dgm:pt modelId="{BC3234CB-39D1-4902-B0FE-1C1EF4E66ED8}" type="pres">
      <dgm:prSet presAssocID="{058B4B56-EB32-4B50-872F-36B10840995E}" presName="accent_4" presStyleCnt="0"/>
      <dgm:spPr/>
    </dgm:pt>
    <dgm:pt modelId="{1EEC8653-A862-4A57-8450-1ED8E4695FBA}" type="pres">
      <dgm:prSet presAssocID="{058B4B56-EB32-4B50-872F-36B10840995E}" presName="accentRepeatNode" presStyleLbl="solidFgAcc1" presStyleIdx="3" presStyleCnt="4"/>
      <dgm:spPr>
        <a:blipFill rotWithShape="0">
          <a:blip xmlns:r="http://schemas.openxmlformats.org/officeDocument/2006/relationships" r:embed="rId4"/>
          <a:stretch>
            <a:fillRect/>
          </a:stretch>
        </a:blipFill>
      </dgm:spPr>
    </dgm:pt>
  </dgm:ptLst>
  <dgm:cxnLst>
    <dgm:cxn modelId="{73F92B12-DEBD-4705-BBBC-40B448825F7E}" srcId="{74C626DA-68FD-4D66-949E-30D3282B6067}" destId="{850071D4-64DC-47DC-8857-5DFE3AD05492}" srcOrd="0" destOrd="0" parTransId="{F04A0357-873B-4B61-9ADC-5018B1642110}" sibTransId="{AAF00DEE-4729-46A6-BB90-8758C62C276B}"/>
    <dgm:cxn modelId="{E4853715-FBA7-47D0-B237-81C8FA6F177D}" type="presOf" srcId="{74C626DA-68FD-4D66-949E-30D3282B6067}" destId="{F7DAA960-1245-4110-B692-64AF465B7573}" srcOrd="0" destOrd="0" presId="urn:microsoft.com/office/officeart/2008/layout/VerticalCurvedList"/>
    <dgm:cxn modelId="{ADDDB327-3763-4F62-9E64-924528CBD455}" type="presOf" srcId="{1D4C2408-D07B-45D0-A55A-8B709A43D61E}" destId="{3CA4B46E-52B5-4028-B2D7-2ECDEDAD45D0}" srcOrd="0" destOrd="0" presId="urn:microsoft.com/office/officeart/2008/layout/VerticalCurvedList"/>
    <dgm:cxn modelId="{73A65832-4C44-4EE5-B557-2B6C51E5409C}" type="presOf" srcId="{058B4B56-EB32-4B50-872F-36B10840995E}" destId="{CDB6350E-CF46-4FAB-90A5-E4536AE36F91}" srcOrd="0" destOrd="0" presId="urn:microsoft.com/office/officeart/2008/layout/VerticalCurvedList"/>
    <dgm:cxn modelId="{BCA9AE34-4F97-4A45-A683-8825F14DE64C}" type="presOf" srcId="{850071D4-64DC-47DC-8857-5DFE3AD05492}" destId="{D62E0FBD-6897-4670-9797-3A6691E8C829}" srcOrd="0" destOrd="0" presId="urn:microsoft.com/office/officeart/2008/layout/VerticalCurvedList"/>
    <dgm:cxn modelId="{34C92A4D-D9D4-465C-9836-7F85127ED6BE}" type="presOf" srcId="{913D22B9-22E8-4987-9EB8-8610A0C1A9A7}" destId="{AEA2B1A5-3880-4DF2-A1CC-3B98C453E9A3}" srcOrd="0" destOrd="0" presId="urn:microsoft.com/office/officeart/2008/layout/VerticalCurvedList"/>
    <dgm:cxn modelId="{85118B58-BC60-4873-AE41-9E27CE3169E9}" srcId="{74C626DA-68FD-4D66-949E-30D3282B6067}" destId="{1D4C2408-D07B-45D0-A55A-8B709A43D61E}" srcOrd="1" destOrd="0" parTransId="{A302E68F-28E6-4186-939F-421C484D0219}" sibTransId="{3D0C485B-4691-4B4D-BD21-D330BE05F0A7}"/>
    <dgm:cxn modelId="{295587A2-C616-4895-95E9-08F4C2263699}" srcId="{74C626DA-68FD-4D66-949E-30D3282B6067}" destId="{913D22B9-22E8-4987-9EB8-8610A0C1A9A7}" srcOrd="2" destOrd="0" parTransId="{0EABD8EB-E5F6-4884-ADA0-736F1D7710A7}" sibTransId="{3FAF00B1-FA0D-48B7-88BA-075A39AD8064}"/>
    <dgm:cxn modelId="{D68C51B1-0AB3-4FB7-BF4A-A6631B30401F}" type="presOf" srcId="{AAF00DEE-4729-46A6-BB90-8758C62C276B}" destId="{6E9556F9-8F59-49D2-952A-BE7B04539A52}" srcOrd="0" destOrd="0" presId="urn:microsoft.com/office/officeart/2008/layout/VerticalCurvedList"/>
    <dgm:cxn modelId="{B26D51D6-7430-4F64-96A8-610AAEFC5804}" srcId="{74C626DA-68FD-4D66-949E-30D3282B6067}" destId="{058B4B56-EB32-4B50-872F-36B10840995E}" srcOrd="3" destOrd="0" parTransId="{73B1C860-A0AB-4959-B165-101C21AE40C4}" sibTransId="{1A1CE4AB-F776-43EE-8120-555D117C4173}"/>
    <dgm:cxn modelId="{814B6E87-C06A-4389-BF1E-30B0A589E6C0}" type="presParOf" srcId="{F7DAA960-1245-4110-B692-64AF465B7573}" destId="{3921C4D5-33A1-4FA2-8838-7F7DEA27381A}" srcOrd="0" destOrd="0" presId="urn:microsoft.com/office/officeart/2008/layout/VerticalCurvedList"/>
    <dgm:cxn modelId="{A4EFE95A-4DE3-431A-B00C-C098298E2F28}" type="presParOf" srcId="{3921C4D5-33A1-4FA2-8838-7F7DEA27381A}" destId="{C850681A-5348-4271-A9F6-1198876A26CA}" srcOrd="0" destOrd="0" presId="urn:microsoft.com/office/officeart/2008/layout/VerticalCurvedList"/>
    <dgm:cxn modelId="{3BD9F90B-172D-4163-8064-F0C0346031E0}" type="presParOf" srcId="{C850681A-5348-4271-A9F6-1198876A26CA}" destId="{E97B6D1A-319A-42D1-A044-78A66B019A0C}" srcOrd="0" destOrd="0" presId="urn:microsoft.com/office/officeart/2008/layout/VerticalCurvedList"/>
    <dgm:cxn modelId="{397C3ECF-93EE-4FD8-BCF7-FFAF88B5851F}" type="presParOf" srcId="{C850681A-5348-4271-A9F6-1198876A26CA}" destId="{6E9556F9-8F59-49D2-952A-BE7B04539A52}" srcOrd="1" destOrd="0" presId="urn:microsoft.com/office/officeart/2008/layout/VerticalCurvedList"/>
    <dgm:cxn modelId="{19D9F2C1-D740-4B67-8B9D-7D5A2551D94B}" type="presParOf" srcId="{C850681A-5348-4271-A9F6-1198876A26CA}" destId="{73030676-5F56-4089-93D7-7C8C41955352}" srcOrd="2" destOrd="0" presId="urn:microsoft.com/office/officeart/2008/layout/VerticalCurvedList"/>
    <dgm:cxn modelId="{DAB645E5-4B98-485B-9CB7-59C56713B353}" type="presParOf" srcId="{C850681A-5348-4271-A9F6-1198876A26CA}" destId="{0C48C3FE-3B91-4E51-A2B1-3E902C8A9107}" srcOrd="3" destOrd="0" presId="urn:microsoft.com/office/officeart/2008/layout/VerticalCurvedList"/>
    <dgm:cxn modelId="{3A91C23E-D0F9-4B3D-8349-6D36EFB0DFBA}" type="presParOf" srcId="{3921C4D5-33A1-4FA2-8838-7F7DEA27381A}" destId="{D62E0FBD-6897-4670-9797-3A6691E8C829}" srcOrd="1" destOrd="0" presId="urn:microsoft.com/office/officeart/2008/layout/VerticalCurvedList"/>
    <dgm:cxn modelId="{8075301C-D1B2-4282-8FC4-6541DD3BE053}" type="presParOf" srcId="{3921C4D5-33A1-4FA2-8838-7F7DEA27381A}" destId="{8FDE4925-87ED-4550-81CD-734E0FF81ACE}" srcOrd="2" destOrd="0" presId="urn:microsoft.com/office/officeart/2008/layout/VerticalCurvedList"/>
    <dgm:cxn modelId="{BB6310DF-976E-4291-B67E-B44DD484FF93}" type="presParOf" srcId="{8FDE4925-87ED-4550-81CD-734E0FF81ACE}" destId="{C197D3D4-5153-4C5B-92D5-44D777AB7E3C}" srcOrd="0" destOrd="0" presId="urn:microsoft.com/office/officeart/2008/layout/VerticalCurvedList"/>
    <dgm:cxn modelId="{C7A6CAEC-7191-4D60-A493-3513B86E8AC1}" type="presParOf" srcId="{3921C4D5-33A1-4FA2-8838-7F7DEA27381A}" destId="{3CA4B46E-52B5-4028-B2D7-2ECDEDAD45D0}" srcOrd="3" destOrd="0" presId="urn:microsoft.com/office/officeart/2008/layout/VerticalCurvedList"/>
    <dgm:cxn modelId="{6343B506-8E52-4759-8410-1F2A58728AA0}" type="presParOf" srcId="{3921C4D5-33A1-4FA2-8838-7F7DEA27381A}" destId="{5EE39DC7-E3B1-4F23-94D9-4877A7ED2BCB}" srcOrd="4" destOrd="0" presId="urn:microsoft.com/office/officeart/2008/layout/VerticalCurvedList"/>
    <dgm:cxn modelId="{59C57C1F-FB9B-4A91-8CF8-5AFBA2A23750}" type="presParOf" srcId="{5EE39DC7-E3B1-4F23-94D9-4877A7ED2BCB}" destId="{556E0835-A180-4DA1-A020-F39EC0E5B897}" srcOrd="0" destOrd="0" presId="urn:microsoft.com/office/officeart/2008/layout/VerticalCurvedList"/>
    <dgm:cxn modelId="{29DB5F2D-0EF8-495F-A8BE-152F66D21ACA}" type="presParOf" srcId="{3921C4D5-33A1-4FA2-8838-7F7DEA27381A}" destId="{AEA2B1A5-3880-4DF2-A1CC-3B98C453E9A3}" srcOrd="5" destOrd="0" presId="urn:microsoft.com/office/officeart/2008/layout/VerticalCurvedList"/>
    <dgm:cxn modelId="{2D33056F-4782-42C6-9963-5BE95510F1F3}" type="presParOf" srcId="{3921C4D5-33A1-4FA2-8838-7F7DEA27381A}" destId="{17B6DE69-07ED-410A-9C3D-A61A38EBD371}" srcOrd="6" destOrd="0" presId="urn:microsoft.com/office/officeart/2008/layout/VerticalCurvedList"/>
    <dgm:cxn modelId="{468831F5-D0D7-4D35-8684-5A881DDBE202}" type="presParOf" srcId="{17B6DE69-07ED-410A-9C3D-A61A38EBD371}" destId="{EF09B0DD-131F-4F7B-97AD-2EA8EB0667AC}" srcOrd="0" destOrd="0" presId="urn:microsoft.com/office/officeart/2008/layout/VerticalCurvedList"/>
    <dgm:cxn modelId="{9C964C96-2033-417F-A07B-F73DF2786D3A}" type="presParOf" srcId="{3921C4D5-33A1-4FA2-8838-7F7DEA27381A}" destId="{CDB6350E-CF46-4FAB-90A5-E4536AE36F91}" srcOrd="7" destOrd="0" presId="urn:microsoft.com/office/officeart/2008/layout/VerticalCurvedList"/>
    <dgm:cxn modelId="{DA5886FE-B68A-4ABC-ACEA-893F6DCCCF79}" type="presParOf" srcId="{3921C4D5-33A1-4FA2-8838-7F7DEA27381A}" destId="{BC3234CB-39D1-4902-B0FE-1C1EF4E66ED8}" srcOrd="8" destOrd="0" presId="urn:microsoft.com/office/officeart/2008/layout/VerticalCurvedList"/>
    <dgm:cxn modelId="{C64C7AA4-1798-4418-AC30-FCC7A8F0AB40}" type="presParOf" srcId="{BC3234CB-39D1-4902-B0FE-1C1EF4E66ED8}" destId="{1EEC8653-A862-4A57-8450-1ED8E4695FB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A9B7A-2F80-4CBD-9264-DBE7B76A74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3800ADB-F458-4A23-9996-9F452CC3115A}">
      <dgm:prSet custT="1"/>
      <dgm:spPr/>
      <dgm:t>
        <a:bodyPr/>
        <a:lstStyle/>
        <a:p>
          <a:r>
            <a:rPr lang="en-US" sz="2400">
              <a:solidFill>
                <a:schemeClr val="bg1"/>
              </a:solidFill>
            </a:rPr>
            <a:t>Fee bill is paid in full</a:t>
          </a:r>
        </a:p>
      </dgm:t>
    </dgm:pt>
    <dgm:pt modelId="{3424D4C4-5AA8-4851-868D-593886AD449B}" type="parTrans" cxnId="{567E0746-AC81-4C7A-AE92-8B5AB44BBBC4}">
      <dgm:prSet/>
      <dgm:spPr/>
      <dgm:t>
        <a:bodyPr/>
        <a:lstStyle/>
        <a:p>
          <a:endParaRPr lang="en-US"/>
        </a:p>
      </dgm:t>
    </dgm:pt>
    <dgm:pt modelId="{4B04C443-7E9C-494C-88DC-8BEB819C3FA7}" type="sibTrans" cxnId="{567E0746-AC81-4C7A-AE92-8B5AB44BBBC4}">
      <dgm:prSet/>
      <dgm:spPr/>
      <dgm:t>
        <a:bodyPr/>
        <a:lstStyle/>
        <a:p>
          <a:endParaRPr lang="en-US"/>
        </a:p>
      </dgm:t>
    </dgm:pt>
    <dgm:pt modelId="{A1AD2B7A-4B79-4C56-879E-5FAD72235818}">
      <dgm:prSet custT="1"/>
      <dgm:spPr/>
      <dgm:t>
        <a:bodyPr/>
        <a:lstStyle/>
        <a:p>
          <a:r>
            <a:rPr lang="en-US" sz="2400">
              <a:solidFill>
                <a:schemeClr val="bg1"/>
              </a:solidFill>
            </a:rPr>
            <a:t>Enrollment matches financial aid package</a:t>
          </a:r>
        </a:p>
      </dgm:t>
    </dgm:pt>
    <dgm:pt modelId="{083EE326-E605-4327-A1FF-A710ACEB6F60}" type="parTrans" cxnId="{17C7CA5A-139A-4C78-99F4-4E4AF9C3E4AC}">
      <dgm:prSet/>
      <dgm:spPr/>
      <dgm:t>
        <a:bodyPr/>
        <a:lstStyle/>
        <a:p>
          <a:endParaRPr lang="en-US"/>
        </a:p>
      </dgm:t>
    </dgm:pt>
    <dgm:pt modelId="{4F349CC7-5C7A-4D33-9A09-7F2E60AF70D3}" type="sibTrans" cxnId="{17C7CA5A-139A-4C78-99F4-4E4AF9C3E4AC}">
      <dgm:prSet/>
      <dgm:spPr/>
      <dgm:t>
        <a:bodyPr/>
        <a:lstStyle/>
        <a:p>
          <a:endParaRPr lang="en-US"/>
        </a:p>
      </dgm:t>
    </dgm:pt>
    <dgm:pt modelId="{7D424FD6-9152-4530-98B5-86A3613593C3}">
      <dgm:prSet custT="1"/>
      <dgm:spPr/>
      <dgm:t>
        <a:bodyPr/>
        <a:lstStyle/>
        <a:p>
          <a:r>
            <a:rPr lang="en-US" sz="2400">
              <a:solidFill>
                <a:schemeClr val="bg1"/>
              </a:solidFill>
            </a:rPr>
            <a:t>Financial aid is processed and disbursed</a:t>
          </a:r>
        </a:p>
      </dgm:t>
    </dgm:pt>
    <dgm:pt modelId="{9ED9B542-76BD-423C-9B2C-54AB16AE1D11}" type="parTrans" cxnId="{44BD5C1B-0B54-4B3B-A223-69B50EF2B9CB}">
      <dgm:prSet/>
      <dgm:spPr/>
      <dgm:t>
        <a:bodyPr/>
        <a:lstStyle/>
        <a:p>
          <a:endParaRPr lang="en-US"/>
        </a:p>
      </dgm:t>
    </dgm:pt>
    <dgm:pt modelId="{090389F7-0028-45BE-8834-22D9AA897757}" type="sibTrans" cxnId="{44BD5C1B-0B54-4B3B-A223-69B50EF2B9CB}">
      <dgm:prSet/>
      <dgm:spPr/>
      <dgm:t>
        <a:bodyPr/>
        <a:lstStyle/>
        <a:p>
          <a:endParaRPr lang="en-US"/>
        </a:p>
      </dgm:t>
    </dgm:pt>
    <dgm:pt modelId="{B8498662-A2C0-487C-992E-5204BD745CD4}">
      <dgm:prSet custT="1"/>
      <dgm:spPr/>
      <dgm:t>
        <a:bodyPr/>
        <a:lstStyle/>
        <a:p>
          <a:r>
            <a:rPr lang="en-US" sz="2400"/>
            <a:t>Direct deposit for students</a:t>
          </a:r>
        </a:p>
      </dgm:t>
    </dgm:pt>
    <dgm:pt modelId="{8FDCCAA6-8D52-4E0A-8D69-BE380E5631BB}" type="parTrans" cxnId="{A9ACD745-6B3A-4D68-B2FD-9073AB457372}">
      <dgm:prSet/>
      <dgm:spPr/>
      <dgm:t>
        <a:bodyPr/>
        <a:lstStyle/>
        <a:p>
          <a:endParaRPr lang="en-US"/>
        </a:p>
      </dgm:t>
    </dgm:pt>
    <dgm:pt modelId="{56F18B52-53D6-4602-966F-CB4D4D0EF2F6}" type="sibTrans" cxnId="{A9ACD745-6B3A-4D68-B2FD-9073AB457372}">
      <dgm:prSet/>
      <dgm:spPr/>
      <dgm:t>
        <a:bodyPr/>
        <a:lstStyle/>
        <a:p>
          <a:endParaRPr lang="en-US"/>
        </a:p>
      </dgm:t>
    </dgm:pt>
    <dgm:pt modelId="{06D1F831-3482-438F-ACD1-A1552EB74708}">
      <dgm:prSet custT="1"/>
      <dgm:spPr/>
      <dgm:t>
        <a:bodyPr/>
        <a:lstStyle/>
        <a:p>
          <a:r>
            <a:rPr lang="en-US" sz="2200">
              <a:solidFill>
                <a:schemeClr val="bg1"/>
              </a:solidFill>
            </a:rPr>
            <a:t>Federal Parent Plus Loan refunds are written directly to parent and mailed home</a:t>
          </a:r>
        </a:p>
      </dgm:t>
    </dgm:pt>
    <dgm:pt modelId="{6229B0B3-655A-43BA-9E77-ECE83E08C508}" type="parTrans" cxnId="{53CBB06A-FE1E-4D0E-84A3-85C6B008A717}">
      <dgm:prSet/>
      <dgm:spPr/>
      <dgm:t>
        <a:bodyPr/>
        <a:lstStyle/>
        <a:p>
          <a:endParaRPr lang="en-US"/>
        </a:p>
      </dgm:t>
    </dgm:pt>
    <dgm:pt modelId="{1A56672C-B003-4654-96F1-F01E7F6F5875}" type="sibTrans" cxnId="{53CBB06A-FE1E-4D0E-84A3-85C6B008A717}">
      <dgm:prSet/>
      <dgm:spPr/>
      <dgm:t>
        <a:bodyPr/>
        <a:lstStyle/>
        <a:p>
          <a:endParaRPr lang="en-US"/>
        </a:p>
      </dgm:t>
    </dgm:pt>
    <dgm:pt modelId="{A7CE7B29-5846-4728-83E5-40BBC49801BC}" type="pres">
      <dgm:prSet presAssocID="{9E9A9B7A-2F80-4CBD-9264-DBE7B76A7445}" presName="linear" presStyleCnt="0">
        <dgm:presLayoutVars>
          <dgm:dir/>
          <dgm:animLvl val="lvl"/>
          <dgm:resizeHandles val="exact"/>
        </dgm:presLayoutVars>
      </dgm:prSet>
      <dgm:spPr/>
    </dgm:pt>
    <dgm:pt modelId="{0312B42C-08CD-4C32-9F9D-15E299BCEDEB}" type="pres">
      <dgm:prSet presAssocID="{83800ADB-F458-4A23-9996-9F452CC3115A}" presName="parentLin" presStyleCnt="0"/>
      <dgm:spPr/>
    </dgm:pt>
    <dgm:pt modelId="{BB139CAA-FC27-4D33-A370-A6E759E18983}" type="pres">
      <dgm:prSet presAssocID="{83800ADB-F458-4A23-9996-9F452CC3115A}" presName="parentLeftMargin" presStyleLbl="node1" presStyleIdx="0" presStyleCnt="5"/>
      <dgm:spPr/>
    </dgm:pt>
    <dgm:pt modelId="{DF0FD834-3410-4DFB-A795-157D36AB75E4}" type="pres">
      <dgm:prSet presAssocID="{83800ADB-F458-4A23-9996-9F452CC3115A}" presName="parentText" presStyleLbl="node1" presStyleIdx="0" presStyleCnt="5" custLinFactNeighborX="-3544" custLinFactNeighborY="-7810">
        <dgm:presLayoutVars>
          <dgm:chMax val="0"/>
          <dgm:bulletEnabled val="1"/>
        </dgm:presLayoutVars>
      </dgm:prSet>
      <dgm:spPr/>
    </dgm:pt>
    <dgm:pt modelId="{79AA0C99-BED6-4DDE-8A3E-C352C249F887}" type="pres">
      <dgm:prSet presAssocID="{83800ADB-F458-4A23-9996-9F452CC3115A}" presName="negativeSpace" presStyleCnt="0"/>
      <dgm:spPr/>
    </dgm:pt>
    <dgm:pt modelId="{8002F6E8-3E43-4CB5-B5F2-815DB099DB3A}" type="pres">
      <dgm:prSet presAssocID="{83800ADB-F458-4A23-9996-9F452CC3115A}" presName="childText" presStyleLbl="conFgAcc1" presStyleIdx="0" presStyleCnt="5">
        <dgm:presLayoutVars>
          <dgm:bulletEnabled val="1"/>
        </dgm:presLayoutVars>
      </dgm:prSet>
      <dgm:spPr/>
    </dgm:pt>
    <dgm:pt modelId="{0EF15ED4-A46B-492E-99AB-C93A82BF8CBE}" type="pres">
      <dgm:prSet presAssocID="{4B04C443-7E9C-494C-88DC-8BEB819C3FA7}" presName="spaceBetweenRectangles" presStyleCnt="0"/>
      <dgm:spPr/>
    </dgm:pt>
    <dgm:pt modelId="{EE3A88A4-A9FB-428C-AC80-27483CCDFA00}" type="pres">
      <dgm:prSet presAssocID="{A1AD2B7A-4B79-4C56-879E-5FAD72235818}" presName="parentLin" presStyleCnt="0"/>
      <dgm:spPr/>
    </dgm:pt>
    <dgm:pt modelId="{98E5603F-06B9-4875-B415-797ABAB71132}" type="pres">
      <dgm:prSet presAssocID="{A1AD2B7A-4B79-4C56-879E-5FAD72235818}" presName="parentLeftMargin" presStyleLbl="node1" presStyleIdx="0" presStyleCnt="5"/>
      <dgm:spPr/>
    </dgm:pt>
    <dgm:pt modelId="{4BE13ABA-7474-4D4B-875A-12F96763B7CF}" type="pres">
      <dgm:prSet presAssocID="{A1AD2B7A-4B79-4C56-879E-5FAD72235818}" presName="parentText" presStyleLbl="node1" presStyleIdx="1" presStyleCnt="5">
        <dgm:presLayoutVars>
          <dgm:chMax val="0"/>
          <dgm:bulletEnabled val="1"/>
        </dgm:presLayoutVars>
      </dgm:prSet>
      <dgm:spPr/>
    </dgm:pt>
    <dgm:pt modelId="{9DFC30B1-E656-41A7-AFB2-982F4F0F3208}" type="pres">
      <dgm:prSet presAssocID="{A1AD2B7A-4B79-4C56-879E-5FAD72235818}" presName="negativeSpace" presStyleCnt="0"/>
      <dgm:spPr/>
    </dgm:pt>
    <dgm:pt modelId="{A578324A-CCD6-4A2A-88F6-56F44408F40D}" type="pres">
      <dgm:prSet presAssocID="{A1AD2B7A-4B79-4C56-879E-5FAD72235818}" presName="childText" presStyleLbl="conFgAcc1" presStyleIdx="1" presStyleCnt="5">
        <dgm:presLayoutVars>
          <dgm:bulletEnabled val="1"/>
        </dgm:presLayoutVars>
      </dgm:prSet>
      <dgm:spPr/>
    </dgm:pt>
    <dgm:pt modelId="{C67520E8-C3BF-4FB6-A63F-51603BE81449}" type="pres">
      <dgm:prSet presAssocID="{4F349CC7-5C7A-4D33-9A09-7F2E60AF70D3}" presName="spaceBetweenRectangles" presStyleCnt="0"/>
      <dgm:spPr/>
    </dgm:pt>
    <dgm:pt modelId="{F83BA53C-04FC-4887-89D9-2D776455E308}" type="pres">
      <dgm:prSet presAssocID="{7D424FD6-9152-4530-98B5-86A3613593C3}" presName="parentLin" presStyleCnt="0"/>
      <dgm:spPr/>
    </dgm:pt>
    <dgm:pt modelId="{07FB28F3-8FA6-46C2-9222-BAD76921003A}" type="pres">
      <dgm:prSet presAssocID="{7D424FD6-9152-4530-98B5-86A3613593C3}" presName="parentLeftMargin" presStyleLbl="node1" presStyleIdx="1" presStyleCnt="5"/>
      <dgm:spPr/>
    </dgm:pt>
    <dgm:pt modelId="{46DE594C-668F-44BA-B712-97D0A97819A4}" type="pres">
      <dgm:prSet presAssocID="{7D424FD6-9152-4530-98B5-86A3613593C3}" presName="parentText" presStyleLbl="node1" presStyleIdx="2" presStyleCnt="5">
        <dgm:presLayoutVars>
          <dgm:chMax val="0"/>
          <dgm:bulletEnabled val="1"/>
        </dgm:presLayoutVars>
      </dgm:prSet>
      <dgm:spPr/>
    </dgm:pt>
    <dgm:pt modelId="{C161B204-3DC2-4CDE-9E6F-02038EE40196}" type="pres">
      <dgm:prSet presAssocID="{7D424FD6-9152-4530-98B5-86A3613593C3}" presName="negativeSpace" presStyleCnt="0"/>
      <dgm:spPr/>
    </dgm:pt>
    <dgm:pt modelId="{5E890D2B-CB11-4A77-A5C0-191660C465BA}" type="pres">
      <dgm:prSet presAssocID="{7D424FD6-9152-4530-98B5-86A3613593C3}" presName="childText" presStyleLbl="conFgAcc1" presStyleIdx="2" presStyleCnt="5">
        <dgm:presLayoutVars>
          <dgm:bulletEnabled val="1"/>
        </dgm:presLayoutVars>
      </dgm:prSet>
      <dgm:spPr/>
    </dgm:pt>
    <dgm:pt modelId="{A7B58271-38D3-49EC-9F06-AC27A886C6C4}" type="pres">
      <dgm:prSet presAssocID="{090389F7-0028-45BE-8834-22D9AA897757}" presName="spaceBetweenRectangles" presStyleCnt="0"/>
      <dgm:spPr/>
    </dgm:pt>
    <dgm:pt modelId="{62271153-5824-4791-815C-ABA8A3DECFB2}" type="pres">
      <dgm:prSet presAssocID="{B8498662-A2C0-487C-992E-5204BD745CD4}" presName="parentLin" presStyleCnt="0"/>
      <dgm:spPr/>
    </dgm:pt>
    <dgm:pt modelId="{AA915FDE-30D4-447E-94E8-0372762D9BF2}" type="pres">
      <dgm:prSet presAssocID="{B8498662-A2C0-487C-992E-5204BD745CD4}" presName="parentLeftMargin" presStyleLbl="node1" presStyleIdx="2" presStyleCnt="5"/>
      <dgm:spPr/>
    </dgm:pt>
    <dgm:pt modelId="{20A6E2E8-028B-4602-9F58-BB641FEC242A}" type="pres">
      <dgm:prSet presAssocID="{B8498662-A2C0-487C-992E-5204BD745CD4}" presName="parentText" presStyleLbl="node1" presStyleIdx="3" presStyleCnt="5">
        <dgm:presLayoutVars>
          <dgm:chMax val="0"/>
          <dgm:bulletEnabled val="1"/>
        </dgm:presLayoutVars>
      </dgm:prSet>
      <dgm:spPr/>
    </dgm:pt>
    <dgm:pt modelId="{F681DD3A-C4A6-44FE-ABD3-1A889BE6E604}" type="pres">
      <dgm:prSet presAssocID="{B8498662-A2C0-487C-992E-5204BD745CD4}" presName="negativeSpace" presStyleCnt="0"/>
      <dgm:spPr/>
    </dgm:pt>
    <dgm:pt modelId="{42BA4AED-DA51-4D2E-8BC4-32EAD678E781}" type="pres">
      <dgm:prSet presAssocID="{B8498662-A2C0-487C-992E-5204BD745CD4}" presName="childText" presStyleLbl="conFgAcc1" presStyleIdx="3" presStyleCnt="5">
        <dgm:presLayoutVars>
          <dgm:bulletEnabled val="1"/>
        </dgm:presLayoutVars>
      </dgm:prSet>
      <dgm:spPr/>
    </dgm:pt>
    <dgm:pt modelId="{B0B35884-D166-4ACF-A030-B5C510711728}" type="pres">
      <dgm:prSet presAssocID="{56F18B52-53D6-4602-966F-CB4D4D0EF2F6}" presName="spaceBetweenRectangles" presStyleCnt="0"/>
      <dgm:spPr/>
    </dgm:pt>
    <dgm:pt modelId="{68036490-4D44-4134-AB94-12334D4A0AA4}" type="pres">
      <dgm:prSet presAssocID="{06D1F831-3482-438F-ACD1-A1552EB74708}" presName="parentLin" presStyleCnt="0"/>
      <dgm:spPr/>
    </dgm:pt>
    <dgm:pt modelId="{8CC6CC6E-97D3-49A4-ADC1-E84E7CE1BC0E}" type="pres">
      <dgm:prSet presAssocID="{06D1F831-3482-438F-ACD1-A1552EB74708}" presName="parentLeftMargin" presStyleLbl="node1" presStyleIdx="3" presStyleCnt="5"/>
      <dgm:spPr/>
    </dgm:pt>
    <dgm:pt modelId="{986E0D45-0605-4174-B31E-E1E44F9252FB}" type="pres">
      <dgm:prSet presAssocID="{06D1F831-3482-438F-ACD1-A1552EB74708}" presName="parentText" presStyleLbl="node1" presStyleIdx="4" presStyleCnt="5" custScaleY="126173">
        <dgm:presLayoutVars>
          <dgm:chMax val="0"/>
          <dgm:bulletEnabled val="1"/>
        </dgm:presLayoutVars>
      </dgm:prSet>
      <dgm:spPr/>
    </dgm:pt>
    <dgm:pt modelId="{FB65F328-37AD-4746-9B8C-439DE0FABA23}" type="pres">
      <dgm:prSet presAssocID="{06D1F831-3482-438F-ACD1-A1552EB74708}" presName="negativeSpace" presStyleCnt="0"/>
      <dgm:spPr/>
    </dgm:pt>
    <dgm:pt modelId="{3405C2C4-1F58-4107-9166-3FF5DF39B5D2}" type="pres">
      <dgm:prSet presAssocID="{06D1F831-3482-438F-ACD1-A1552EB74708}" presName="childText" presStyleLbl="conFgAcc1" presStyleIdx="4" presStyleCnt="5">
        <dgm:presLayoutVars>
          <dgm:bulletEnabled val="1"/>
        </dgm:presLayoutVars>
      </dgm:prSet>
      <dgm:spPr/>
    </dgm:pt>
  </dgm:ptLst>
  <dgm:cxnLst>
    <dgm:cxn modelId="{44BD5C1B-0B54-4B3B-A223-69B50EF2B9CB}" srcId="{9E9A9B7A-2F80-4CBD-9264-DBE7B76A7445}" destId="{7D424FD6-9152-4530-98B5-86A3613593C3}" srcOrd="2" destOrd="0" parTransId="{9ED9B542-76BD-423C-9B2C-54AB16AE1D11}" sibTransId="{090389F7-0028-45BE-8834-22D9AA897757}"/>
    <dgm:cxn modelId="{3FCE8439-3C9A-421F-9AE0-6FE6671BECED}" type="presOf" srcId="{9E9A9B7A-2F80-4CBD-9264-DBE7B76A7445}" destId="{A7CE7B29-5846-4728-83E5-40BBC49801BC}" srcOrd="0" destOrd="0" presId="urn:microsoft.com/office/officeart/2005/8/layout/list1"/>
    <dgm:cxn modelId="{A9ACD745-6B3A-4D68-B2FD-9073AB457372}" srcId="{9E9A9B7A-2F80-4CBD-9264-DBE7B76A7445}" destId="{B8498662-A2C0-487C-992E-5204BD745CD4}" srcOrd="3" destOrd="0" parTransId="{8FDCCAA6-8D52-4E0A-8D69-BE380E5631BB}" sibTransId="{56F18B52-53D6-4602-966F-CB4D4D0EF2F6}"/>
    <dgm:cxn modelId="{567E0746-AC81-4C7A-AE92-8B5AB44BBBC4}" srcId="{9E9A9B7A-2F80-4CBD-9264-DBE7B76A7445}" destId="{83800ADB-F458-4A23-9996-9F452CC3115A}" srcOrd="0" destOrd="0" parTransId="{3424D4C4-5AA8-4851-868D-593886AD449B}" sibTransId="{4B04C443-7E9C-494C-88DC-8BEB819C3FA7}"/>
    <dgm:cxn modelId="{A2BB1B67-2AE7-4473-B12F-2DBC3894A94D}" type="presOf" srcId="{B8498662-A2C0-487C-992E-5204BD745CD4}" destId="{AA915FDE-30D4-447E-94E8-0372762D9BF2}" srcOrd="0" destOrd="0" presId="urn:microsoft.com/office/officeart/2005/8/layout/list1"/>
    <dgm:cxn modelId="{53CBB06A-FE1E-4D0E-84A3-85C6B008A717}" srcId="{9E9A9B7A-2F80-4CBD-9264-DBE7B76A7445}" destId="{06D1F831-3482-438F-ACD1-A1552EB74708}" srcOrd="4" destOrd="0" parTransId="{6229B0B3-655A-43BA-9E77-ECE83E08C508}" sibTransId="{1A56672C-B003-4654-96F1-F01E7F6F5875}"/>
    <dgm:cxn modelId="{9AC38A75-0F42-4F94-B032-00B0F1020135}" type="presOf" srcId="{B8498662-A2C0-487C-992E-5204BD745CD4}" destId="{20A6E2E8-028B-4602-9F58-BB641FEC242A}" srcOrd="1" destOrd="0" presId="urn:microsoft.com/office/officeart/2005/8/layout/list1"/>
    <dgm:cxn modelId="{F5BCD555-AB14-49C1-B329-A7EE72A33CB7}" type="presOf" srcId="{A1AD2B7A-4B79-4C56-879E-5FAD72235818}" destId="{98E5603F-06B9-4875-B415-797ABAB71132}" srcOrd="0" destOrd="0" presId="urn:microsoft.com/office/officeart/2005/8/layout/list1"/>
    <dgm:cxn modelId="{D0165579-570D-45CC-B356-8EC7E1E61C4B}" type="presOf" srcId="{A1AD2B7A-4B79-4C56-879E-5FAD72235818}" destId="{4BE13ABA-7474-4D4B-875A-12F96763B7CF}" srcOrd="1" destOrd="0" presId="urn:microsoft.com/office/officeart/2005/8/layout/list1"/>
    <dgm:cxn modelId="{17C7CA5A-139A-4C78-99F4-4E4AF9C3E4AC}" srcId="{9E9A9B7A-2F80-4CBD-9264-DBE7B76A7445}" destId="{A1AD2B7A-4B79-4C56-879E-5FAD72235818}" srcOrd="1" destOrd="0" parTransId="{083EE326-E605-4327-A1FF-A710ACEB6F60}" sibTransId="{4F349CC7-5C7A-4D33-9A09-7F2E60AF70D3}"/>
    <dgm:cxn modelId="{C946117B-A21A-44BB-BE61-5B4E4457F4C0}" type="presOf" srcId="{83800ADB-F458-4A23-9996-9F452CC3115A}" destId="{DF0FD834-3410-4DFB-A795-157D36AB75E4}" srcOrd="1" destOrd="0" presId="urn:microsoft.com/office/officeart/2005/8/layout/list1"/>
    <dgm:cxn modelId="{182EDA7B-DBD8-424F-97D2-4A98271B24D2}" type="presOf" srcId="{06D1F831-3482-438F-ACD1-A1552EB74708}" destId="{986E0D45-0605-4174-B31E-E1E44F9252FB}" srcOrd="1" destOrd="0" presId="urn:microsoft.com/office/officeart/2005/8/layout/list1"/>
    <dgm:cxn modelId="{ED2E5BA4-C89A-4C09-BEAD-F7D52607A5AA}" type="presOf" srcId="{83800ADB-F458-4A23-9996-9F452CC3115A}" destId="{BB139CAA-FC27-4D33-A370-A6E759E18983}" srcOrd="0" destOrd="0" presId="urn:microsoft.com/office/officeart/2005/8/layout/list1"/>
    <dgm:cxn modelId="{941B14A5-AE0A-4B30-B576-BA99F5FC11C3}" type="presOf" srcId="{7D424FD6-9152-4530-98B5-86A3613593C3}" destId="{46DE594C-668F-44BA-B712-97D0A97819A4}" srcOrd="1" destOrd="0" presId="urn:microsoft.com/office/officeart/2005/8/layout/list1"/>
    <dgm:cxn modelId="{CA0D0FDD-B831-4340-93F7-03EAF5AF6B5B}" type="presOf" srcId="{7D424FD6-9152-4530-98B5-86A3613593C3}" destId="{07FB28F3-8FA6-46C2-9222-BAD76921003A}" srcOrd="0" destOrd="0" presId="urn:microsoft.com/office/officeart/2005/8/layout/list1"/>
    <dgm:cxn modelId="{06AFEFDE-271A-4E77-AAA4-2D83AB26F15B}" type="presOf" srcId="{06D1F831-3482-438F-ACD1-A1552EB74708}" destId="{8CC6CC6E-97D3-49A4-ADC1-E84E7CE1BC0E}" srcOrd="0" destOrd="0" presId="urn:microsoft.com/office/officeart/2005/8/layout/list1"/>
    <dgm:cxn modelId="{CED5A9EC-A35A-4E4C-9C26-96316B5B178F}" type="presParOf" srcId="{A7CE7B29-5846-4728-83E5-40BBC49801BC}" destId="{0312B42C-08CD-4C32-9F9D-15E299BCEDEB}" srcOrd="0" destOrd="0" presId="urn:microsoft.com/office/officeart/2005/8/layout/list1"/>
    <dgm:cxn modelId="{4DE6DA9C-8379-4991-9275-9BB003408F51}" type="presParOf" srcId="{0312B42C-08CD-4C32-9F9D-15E299BCEDEB}" destId="{BB139CAA-FC27-4D33-A370-A6E759E18983}" srcOrd="0" destOrd="0" presId="urn:microsoft.com/office/officeart/2005/8/layout/list1"/>
    <dgm:cxn modelId="{B0A5BC98-5C91-4455-B3A2-548EA99D53CC}" type="presParOf" srcId="{0312B42C-08CD-4C32-9F9D-15E299BCEDEB}" destId="{DF0FD834-3410-4DFB-A795-157D36AB75E4}" srcOrd="1" destOrd="0" presId="urn:microsoft.com/office/officeart/2005/8/layout/list1"/>
    <dgm:cxn modelId="{5EF7891C-CB18-4B8F-B0BC-81537CB51D94}" type="presParOf" srcId="{A7CE7B29-5846-4728-83E5-40BBC49801BC}" destId="{79AA0C99-BED6-4DDE-8A3E-C352C249F887}" srcOrd="1" destOrd="0" presId="urn:microsoft.com/office/officeart/2005/8/layout/list1"/>
    <dgm:cxn modelId="{76644294-509F-4426-BF50-9DF58E819B73}" type="presParOf" srcId="{A7CE7B29-5846-4728-83E5-40BBC49801BC}" destId="{8002F6E8-3E43-4CB5-B5F2-815DB099DB3A}" srcOrd="2" destOrd="0" presId="urn:microsoft.com/office/officeart/2005/8/layout/list1"/>
    <dgm:cxn modelId="{DE9E13B6-C3F7-47C8-8C7A-5A478C9570F0}" type="presParOf" srcId="{A7CE7B29-5846-4728-83E5-40BBC49801BC}" destId="{0EF15ED4-A46B-492E-99AB-C93A82BF8CBE}" srcOrd="3" destOrd="0" presId="urn:microsoft.com/office/officeart/2005/8/layout/list1"/>
    <dgm:cxn modelId="{5EC73866-05D6-43E6-BB56-A9FA6E3888F9}" type="presParOf" srcId="{A7CE7B29-5846-4728-83E5-40BBC49801BC}" destId="{EE3A88A4-A9FB-428C-AC80-27483CCDFA00}" srcOrd="4" destOrd="0" presId="urn:microsoft.com/office/officeart/2005/8/layout/list1"/>
    <dgm:cxn modelId="{C873DB72-12FE-4ED7-A39A-FBE21DE2BA69}" type="presParOf" srcId="{EE3A88A4-A9FB-428C-AC80-27483CCDFA00}" destId="{98E5603F-06B9-4875-B415-797ABAB71132}" srcOrd="0" destOrd="0" presId="urn:microsoft.com/office/officeart/2005/8/layout/list1"/>
    <dgm:cxn modelId="{2C637467-7810-48C4-B814-D1AECCDA07AD}" type="presParOf" srcId="{EE3A88A4-A9FB-428C-AC80-27483CCDFA00}" destId="{4BE13ABA-7474-4D4B-875A-12F96763B7CF}" srcOrd="1" destOrd="0" presId="urn:microsoft.com/office/officeart/2005/8/layout/list1"/>
    <dgm:cxn modelId="{7E513CC9-226A-4CA4-89E5-5994DA89C935}" type="presParOf" srcId="{A7CE7B29-5846-4728-83E5-40BBC49801BC}" destId="{9DFC30B1-E656-41A7-AFB2-982F4F0F3208}" srcOrd="5" destOrd="0" presId="urn:microsoft.com/office/officeart/2005/8/layout/list1"/>
    <dgm:cxn modelId="{3FEBB2D3-8D56-4EFE-886C-9F9E4B76DBE3}" type="presParOf" srcId="{A7CE7B29-5846-4728-83E5-40BBC49801BC}" destId="{A578324A-CCD6-4A2A-88F6-56F44408F40D}" srcOrd="6" destOrd="0" presId="urn:microsoft.com/office/officeart/2005/8/layout/list1"/>
    <dgm:cxn modelId="{489FA6EE-72ED-438C-B05E-3A8FC18F29B8}" type="presParOf" srcId="{A7CE7B29-5846-4728-83E5-40BBC49801BC}" destId="{C67520E8-C3BF-4FB6-A63F-51603BE81449}" srcOrd="7" destOrd="0" presId="urn:microsoft.com/office/officeart/2005/8/layout/list1"/>
    <dgm:cxn modelId="{BC724BEC-BA76-4A93-8815-408C42B1ED7E}" type="presParOf" srcId="{A7CE7B29-5846-4728-83E5-40BBC49801BC}" destId="{F83BA53C-04FC-4887-89D9-2D776455E308}" srcOrd="8" destOrd="0" presId="urn:microsoft.com/office/officeart/2005/8/layout/list1"/>
    <dgm:cxn modelId="{BE099784-F875-4764-AF14-0711520B175C}" type="presParOf" srcId="{F83BA53C-04FC-4887-89D9-2D776455E308}" destId="{07FB28F3-8FA6-46C2-9222-BAD76921003A}" srcOrd="0" destOrd="0" presId="urn:microsoft.com/office/officeart/2005/8/layout/list1"/>
    <dgm:cxn modelId="{588BDD4B-5F81-4650-94AD-136144CD80F4}" type="presParOf" srcId="{F83BA53C-04FC-4887-89D9-2D776455E308}" destId="{46DE594C-668F-44BA-B712-97D0A97819A4}" srcOrd="1" destOrd="0" presId="urn:microsoft.com/office/officeart/2005/8/layout/list1"/>
    <dgm:cxn modelId="{B98C9FB0-C22E-4A24-88EF-64438CD27C7E}" type="presParOf" srcId="{A7CE7B29-5846-4728-83E5-40BBC49801BC}" destId="{C161B204-3DC2-4CDE-9E6F-02038EE40196}" srcOrd="9" destOrd="0" presId="urn:microsoft.com/office/officeart/2005/8/layout/list1"/>
    <dgm:cxn modelId="{11CB6AA6-B2C4-44B1-A14C-33EE28F6A2A3}" type="presParOf" srcId="{A7CE7B29-5846-4728-83E5-40BBC49801BC}" destId="{5E890D2B-CB11-4A77-A5C0-191660C465BA}" srcOrd="10" destOrd="0" presId="urn:microsoft.com/office/officeart/2005/8/layout/list1"/>
    <dgm:cxn modelId="{92C032D7-0F30-49F0-8ED0-53576D5B2257}" type="presParOf" srcId="{A7CE7B29-5846-4728-83E5-40BBC49801BC}" destId="{A7B58271-38D3-49EC-9F06-AC27A886C6C4}" srcOrd="11" destOrd="0" presId="urn:microsoft.com/office/officeart/2005/8/layout/list1"/>
    <dgm:cxn modelId="{CD7F85EC-BE8D-47A4-A6DA-99402214CD39}" type="presParOf" srcId="{A7CE7B29-5846-4728-83E5-40BBC49801BC}" destId="{62271153-5824-4791-815C-ABA8A3DECFB2}" srcOrd="12" destOrd="0" presId="urn:microsoft.com/office/officeart/2005/8/layout/list1"/>
    <dgm:cxn modelId="{1EB795D1-4AED-4370-90E9-0F0D26DB2C55}" type="presParOf" srcId="{62271153-5824-4791-815C-ABA8A3DECFB2}" destId="{AA915FDE-30D4-447E-94E8-0372762D9BF2}" srcOrd="0" destOrd="0" presId="urn:microsoft.com/office/officeart/2005/8/layout/list1"/>
    <dgm:cxn modelId="{1BB5D173-FF34-4D27-89E8-48EB13DF4177}" type="presParOf" srcId="{62271153-5824-4791-815C-ABA8A3DECFB2}" destId="{20A6E2E8-028B-4602-9F58-BB641FEC242A}" srcOrd="1" destOrd="0" presId="urn:microsoft.com/office/officeart/2005/8/layout/list1"/>
    <dgm:cxn modelId="{80CE03E6-22DD-4F5E-A072-74B74A3D3FE2}" type="presParOf" srcId="{A7CE7B29-5846-4728-83E5-40BBC49801BC}" destId="{F681DD3A-C4A6-44FE-ABD3-1A889BE6E604}" srcOrd="13" destOrd="0" presId="urn:microsoft.com/office/officeart/2005/8/layout/list1"/>
    <dgm:cxn modelId="{FEB2FBD6-0DC3-4E8C-A3C5-5D43CB9C1CE7}" type="presParOf" srcId="{A7CE7B29-5846-4728-83E5-40BBC49801BC}" destId="{42BA4AED-DA51-4D2E-8BC4-32EAD678E781}" srcOrd="14" destOrd="0" presId="urn:microsoft.com/office/officeart/2005/8/layout/list1"/>
    <dgm:cxn modelId="{4E534A3B-B604-4F2B-B2C9-79F8B81CF13E}" type="presParOf" srcId="{A7CE7B29-5846-4728-83E5-40BBC49801BC}" destId="{B0B35884-D166-4ACF-A030-B5C510711728}" srcOrd="15" destOrd="0" presId="urn:microsoft.com/office/officeart/2005/8/layout/list1"/>
    <dgm:cxn modelId="{836B5A8E-150D-45DC-A0EF-BCBBB3819E99}" type="presParOf" srcId="{A7CE7B29-5846-4728-83E5-40BBC49801BC}" destId="{68036490-4D44-4134-AB94-12334D4A0AA4}" srcOrd="16" destOrd="0" presId="urn:microsoft.com/office/officeart/2005/8/layout/list1"/>
    <dgm:cxn modelId="{38D0A103-FA4E-4955-B7DF-5294DE12B63D}" type="presParOf" srcId="{68036490-4D44-4134-AB94-12334D4A0AA4}" destId="{8CC6CC6E-97D3-49A4-ADC1-E84E7CE1BC0E}" srcOrd="0" destOrd="0" presId="urn:microsoft.com/office/officeart/2005/8/layout/list1"/>
    <dgm:cxn modelId="{4144258F-AD7F-49F9-A972-148EF355B9FA}" type="presParOf" srcId="{68036490-4D44-4134-AB94-12334D4A0AA4}" destId="{986E0D45-0605-4174-B31E-E1E44F9252FB}" srcOrd="1" destOrd="0" presId="urn:microsoft.com/office/officeart/2005/8/layout/list1"/>
    <dgm:cxn modelId="{D41769B2-5CB0-4CCE-9A55-B475299320C8}" type="presParOf" srcId="{A7CE7B29-5846-4728-83E5-40BBC49801BC}" destId="{FB65F328-37AD-4746-9B8C-439DE0FABA23}" srcOrd="17" destOrd="0" presId="urn:microsoft.com/office/officeart/2005/8/layout/list1"/>
    <dgm:cxn modelId="{CF0D9540-A29D-42AE-8C20-944E4FFEF960}" type="presParOf" srcId="{A7CE7B29-5846-4728-83E5-40BBC49801BC}" destId="{3405C2C4-1F58-4107-9166-3FF5DF39B5D2}"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C1812-B86B-4788-848C-B4C98046BB66}">
      <dsp:nvSpPr>
        <dsp:cNvPr id="0" name=""/>
        <dsp:cNvSpPr/>
      </dsp:nvSpPr>
      <dsp:spPr>
        <a:xfrm>
          <a:off x="114302" y="2095573"/>
          <a:ext cx="2743200" cy="18270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57150" lvl="0" indent="-57150" algn="ctr" defTabSz="1066800">
            <a:lnSpc>
              <a:spcPct val="90000"/>
            </a:lnSpc>
            <a:spcBef>
              <a:spcPct val="0"/>
            </a:spcBef>
            <a:spcAft>
              <a:spcPct val="35000"/>
            </a:spcAft>
            <a:buNone/>
            <a:tabLst/>
          </a:pPr>
          <a:r>
            <a:rPr lang="en-US" sz="2400" kern="1200"/>
            <a:t>Complete Entrance     Counseling </a:t>
          </a:r>
        </a:p>
        <a:p>
          <a:pPr marL="57150" lvl="0" indent="-57150" algn="ctr" defTabSz="1066800">
            <a:lnSpc>
              <a:spcPct val="90000"/>
            </a:lnSpc>
            <a:spcBef>
              <a:spcPct val="0"/>
            </a:spcBef>
            <a:spcAft>
              <a:spcPct val="35000"/>
            </a:spcAft>
            <a:buNone/>
            <a:tabLst/>
          </a:pPr>
          <a:r>
            <a:rPr lang="en-US" sz="2400" i="0" kern="1200"/>
            <a:t>studentloans.gov</a:t>
          </a:r>
          <a:r>
            <a:rPr lang="en-US" sz="2400" kern="1200"/>
            <a:t> </a:t>
          </a:r>
        </a:p>
      </dsp:txBody>
      <dsp:txXfrm>
        <a:off x="114302" y="2095573"/>
        <a:ext cx="2743200" cy="1827014"/>
      </dsp:txXfrm>
    </dsp:sp>
    <dsp:sp modelId="{911C23BC-C05C-44DA-A91C-A456FE980F00}">
      <dsp:nvSpPr>
        <dsp:cNvPr id="0" name=""/>
        <dsp:cNvSpPr/>
      </dsp:nvSpPr>
      <dsp:spPr>
        <a:xfrm>
          <a:off x="1349181" y="174934"/>
          <a:ext cx="3045023" cy="1615427"/>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i="0" kern="1200"/>
        </a:p>
        <a:p>
          <a:pPr marL="0" lvl="0" indent="0" algn="ctr" defTabSz="1066800">
            <a:lnSpc>
              <a:spcPct val="90000"/>
            </a:lnSpc>
            <a:spcBef>
              <a:spcPct val="0"/>
            </a:spcBef>
            <a:spcAft>
              <a:spcPct val="35000"/>
            </a:spcAft>
            <a:buNone/>
          </a:pPr>
          <a:r>
            <a:rPr lang="en-US" sz="2400" i="0" kern="1200"/>
            <a:t>Accept loan offer</a:t>
          </a:r>
        </a:p>
        <a:p>
          <a:pPr marL="0" lvl="0" indent="0" algn="ctr" defTabSz="1066800">
            <a:lnSpc>
              <a:spcPct val="90000"/>
            </a:lnSpc>
            <a:spcBef>
              <a:spcPct val="0"/>
            </a:spcBef>
            <a:spcAft>
              <a:spcPct val="35000"/>
            </a:spcAft>
            <a:buNone/>
          </a:pPr>
          <a:r>
            <a:rPr lang="en-US" sz="2400" i="0" kern="1200"/>
            <a:t>Student Administration System</a:t>
          </a:r>
        </a:p>
        <a:p>
          <a:pPr marL="0" lvl="0" indent="0" algn="ctr" defTabSz="1066800">
            <a:lnSpc>
              <a:spcPct val="90000"/>
            </a:lnSpc>
            <a:spcBef>
              <a:spcPct val="0"/>
            </a:spcBef>
            <a:spcAft>
              <a:spcPct val="35000"/>
            </a:spcAft>
            <a:buNone/>
          </a:pPr>
          <a:endParaRPr lang="en-US" sz="2400" i="0" kern="1200"/>
        </a:p>
      </dsp:txBody>
      <dsp:txXfrm>
        <a:off x="1349181" y="174934"/>
        <a:ext cx="3045023" cy="1615427"/>
      </dsp:txXfrm>
    </dsp:sp>
    <dsp:sp modelId="{8DA79A05-1566-4C47-9097-C84A6E035443}">
      <dsp:nvSpPr>
        <dsp:cNvPr id="0" name=""/>
        <dsp:cNvSpPr/>
      </dsp:nvSpPr>
      <dsp:spPr>
        <a:xfrm>
          <a:off x="3162310" y="2096956"/>
          <a:ext cx="2743200" cy="18270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tabLst/>
          </a:pPr>
          <a:r>
            <a:rPr lang="en-US" sz="2400" kern="1200"/>
            <a:t>Complete a Master Promissory Note </a:t>
          </a:r>
        </a:p>
        <a:p>
          <a:pPr marL="0" lvl="0" indent="0" algn="ctr" defTabSz="1066800">
            <a:lnSpc>
              <a:spcPct val="90000"/>
            </a:lnSpc>
            <a:spcBef>
              <a:spcPct val="0"/>
            </a:spcBef>
            <a:spcAft>
              <a:spcPct val="35000"/>
            </a:spcAft>
            <a:buNone/>
            <a:tabLst/>
          </a:pPr>
          <a:r>
            <a:rPr lang="en-US" sz="2400" i="0" kern="1200"/>
            <a:t>studentloans.gov</a:t>
          </a:r>
          <a:endParaRPr lang="en-US" sz="2400" kern="1200"/>
        </a:p>
      </dsp:txBody>
      <dsp:txXfrm>
        <a:off x="3162310" y="2096956"/>
        <a:ext cx="2743200" cy="1827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556F9-8F59-49D2-952A-BE7B04539A52}">
      <dsp:nvSpPr>
        <dsp:cNvPr id="0" name=""/>
        <dsp:cNvSpPr/>
      </dsp:nvSpPr>
      <dsp:spPr>
        <a:xfrm>
          <a:off x="-3764728" y="-578285"/>
          <a:ext cx="4487302" cy="4487302"/>
        </a:xfrm>
        <a:prstGeom prst="blockArc">
          <a:avLst>
            <a:gd name="adj1" fmla="val 18900000"/>
            <a:gd name="adj2" fmla="val 2700000"/>
            <a:gd name="adj3" fmla="val 48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2E0FBD-6897-4670-9797-3A6691E8C829}">
      <dsp:nvSpPr>
        <dsp:cNvPr id="0" name=""/>
        <dsp:cNvSpPr/>
      </dsp:nvSpPr>
      <dsp:spPr>
        <a:xfrm>
          <a:off x="378731" y="256066"/>
          <a:ext cx="5329953" cy="5123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71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Student accepts PLUS eligibility through Student Administration System</a:t>
          </a:r>
        </a:p>
      </dsp:txBody>
      <dsp:txXfrm>
        <a:off x="378731" y="256066"/>
        <a:ext cx="5329953" cy="512399"/>
      </dsp:txXfrm>
    </dsp:sp>
    <dsp:sp modelId="{C197D3D4-5153-4C5B-92D5-44D777AB7E3C}">
      <dsp:nvSpPr>
        <dsp:cNvPr id="0" name=""/>
        <dsp:cNvSpPr/>
      </dsp:nvSpPr>
      <dsp:spPr>
        <a:xfrm>
          <a:off x="58481" y="192016"/>
          <a:ext cx="640499" cy="640499"/>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CA4B46E-52B5-4028-B2D7-2ECDEDAD45D0}">
      <dsp:nvSpPr>
        <dsp:cNvPr id="0" name=""/>
        <dsp:cNvSpPr/>
      </dsp:nvSpPr>
      <dsp:spPr>
        <a:xfrm>
          <a:off x="672501" y="1024799"/>
          <a:ext cx="5036182" cy="5123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717" tIns="38100" rIns="38100" bIns="38100" numCol="1" spcCol="1270" anchor="ctr" anchorCtr="0">
          <a:noAutofit/>
        </a:bodyPr>
        <a:lstStyle/>
        <a:p>
          <a:pPr marL="0" lvl="0" indent="0" algn="l" defTabSz="666750">
            <a:lnSpc>
              <a:spcPct val="90000"/>
            </a:lnSpc>
            <a:spcBef>
              <a:spcPct val="0"/>
            </a:spcBef>
            <a:spcAft>
              <a:spcPct val="35000"/>
            </a:spcAft>
            <a:buNone/>
          </a:pPr>
          <a:r>
            <a:rPr lang="en-US" sz="1500" u="sng" kern="1200" dirty="0"/>
            <a:t>Parent</a:t>
          </a:r>
          <a:r>
            <a:rPr lang="en-US" sz="1500" kern="1200" dirty="0"/>
            <a:t> completes an online application and, if approved, a Master Promissory Note via StudentAid.gov</a:t>
          </a:r>
        </a:p>
      </dsp:txBody>
      <dsp:txXfrm>
        <a:off x="672501" y="1024799"/>
        <a:ext cx="5036182" cy="512399"/>
      </dsp:txXfrm>
    </dsp:sp>
    <dsp:sp modelId="{556E0835-A180-4DA1-A020-F39EC0E5B897}">
      <dsp:nvSpPr>
        <dsp:cNvPr id="0" name=""/>
        <dsp:cNvSpPr/>
      </dsp:nvSpPr>
      <dsp:spPr>
        <a:xfrm>
          <a:off x="352252" y="960749"/>
          <a:ext cx="640499" cy="640499"/>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EA2B1A5-3880-4DF2-A1CC-3B98C453E9A3}">
      <dsp:nvSpPr>
        <dsp:cNvPr id="0" name=""/>
        <dsp:cNvSpPr/>
      </dsp:nvSpPr>
      <dsp:spPr>
        <a:xfrm>
          <a:off x="672501" y="1793532"/>
          <a:ext cx="5036182" cy="5123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71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Parents will need to apply </a:t>
          </a:r>
          <a:r>
            <a:rPr lang="en-US" sz="1500" b="1" kern="1200"/>
            <a:t>every semester:</a:t>
          </a:r>
          <a:r>
            <a:rPr lang="en-US" sz="1500" kern="1200"/>
            <a:t> spring, summer, and fall</a:t>
          </a:r>
        </a:p>
      </dsp:txBody>
      <dsp:txXfrm>
        <a:off x="672501" y="1793532"/>
        <a:ext cx="5036182" cy="512399"/>
      </dsp:txXfrm>
    </dsp:sp>
    <dsp:sp modelId="{EF09B0DD-131F-4F7B-97AD-2EA8EB0667AC}">
      <dsp:nvSpPr>
        <dsp:cNvPr id="0" name=""/>
        <dsp:cNvSpPr/>
      </dsp:nvSpPr>
      <dsp:spPr>
        <a:xfrm>
          <a:off x="352252" y="1729482"/>
          <a:ext cx="640499" cy="640499"/>
        </a:xfrm>
        <a:prstGeom prst="ellipse">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DB6350E-CF46-4FAB-90A5-E4536AE36F91}">
      <dsp:nvSpPr>
        <dsp:cNvPr id="0" name=""/>
        <dsp:cNvSpPr/>
      </dsp:nvSpPr>
      <dsp:spPr>
        <a:xfrm>
          <a:off x="378731" y="2562264"/>
          <a:ext cx="5329953" cy="5123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71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Credit check will be performed by the US Department of Education</a:t>
          </a:r>
        </a:p>
      </dsp:txBody>
      <dsp:txXfrm>
        <a:off x="378731" y="2562264"/>
        <a:ext cx="5329953" cy="512399"/>
      </dsp:txXfrm>
    </dsp:sp>
    <dsp:sp modelId="{1EEC8653-A862-4A57-8450-1ED8E4695FBA}">
      <dsp:nvSpPr>
        <dsp:cNvPr id="0" name=""/>
        <dsp:cNvSpPr/>
      </dsp:nvSpPr>
      <dsp:spPr>
        <a:xfrm>
          <a:off x="58481" y="2498214"/>
          <a:ext cx="640499" cy="640499"/>
        </a:xfrm>
        <a:prstGeom prst="ellipse">
          <a:avLst/>
        </a:prstGeom>
        <a:blipFill rotWithShape="0">
          <a:blip xmlns:r="http://schemas.openxmlformats.org/officeDocument/2006/relationships" r:embed="rId4"/>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2F6E8-3E43-4CB5-B5F2-815DB099DB3A}">
      <dsp:nvSpPr>
        <dsp:cNvPr id="0" name=""/>
        <dsp:cNvSpPr/>
      </dsp:nvSpPr>
      <dsp:spPr>
        <a:xfrm>
          <a:off x="0" y="342922"/>
          <a:ext cx="8012596"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0FD834-3410-4DFB-A795-157D36AB75E4}">
      <dsp:nvSpPr>
        <dsp:cNvPr id="0" name=""/>
        <dsp:cNvSpPr/>
      </dsp:nvSpPr>
      <dsp:spPr>
        <a:xfrm>
          <a:off x="386431" y="1612"/>
          <a:ext cx="560881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00" tIns="0" rIns="212000"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rPr>
            <a:t>Fee bill is paid in full</a:t>
          </a:r>
        </a:p>
      </dsp:txBody>
      <dsp:txXfrm>
        <a:off x="415252" y="30433"/>
        <a:ext cx="5551175" cy="532758"/>
      </dsp:txXfrm>
    </dsp:sp>
    <dsp:sp modelId="{A578324A-CCD6-4A2A-88F6-56F44408F40D}">
      <dsp:nvSpPr>
        <dsp:cNvPr id="0" name=""/>
        <dsp:cNvSpPr/>
      </dsp:nvSpPr>
      <dsp:spPr>
        <a:xfrm>
          <a:off x="0" y="1250122"/>
          <a:ext cx="8012596"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E13ABA-7474-4D4B-875A-12F96763B7CF}">
      <dsp:nvSpPr>
        <dsp:cNvPr id="0" name=""/>
        <dsp:cNvSpPr/>
      </dsp:nvSpPr>
      <dsp:spPr>
        <a:xfrm>
          <a:off x="400629" y="954922"/>
          <a:ext cx="560881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00" tIns="0" rIns="212000"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rPr>
            <a:t>Enrollment matches financial aid package</a:t>
          </a:r>
        </a:p>
      </dsp:txBody>
      <dsp:txXfrm>
        <a:off x="429450" y="983743"/>
        <a:ext cx="5551175" cy="532758"/>
      </dsp:txXfrm>
    </dsp:sp>
    <dsp:sp modelId="{5E890D2B-CB11-4A77-A5C0-191660C465BA}">
      <dsp:nvSpPr>
        <dsp:cNvPr id="0" name=""/>
        <dsp:cNvSpPr/>
      </dsp:nvSpPr>
      <dsp:spPr>
        <a:xfrm>
          <a:off x="0" y="2157322"/>
          <a:ext cx="8012596"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E594C-668F-44BA-B712-97D0A97819A4}">
      <dsp:nvSpPr>
        <dsp:cNvPr id="0" name=""/>
        <dsp:cNvSpPr/>
      </dsp:nvSpPr>
      <dsp:spPr>
        <a:xfrm>
          <a:off x="400629" y="1862122"/>
          <a:ext cx="560881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00" tIns="0" rIns="212000"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rPr>
            <a:t>Financial aid is processed and disbursed</a:t>
          </a:r>
        </a:p>
      </dsp:txBody>
      <dsp:txXfrm>
        <a:off x="429450" y="1890943"/>
        <a:ext cx="5551175" cy="532758"/>
      </dsp:txXfrm>
    </dsp:sp>
    <dsp:sp modelId="{42BA4AED-DA51-4D2E-8BC4-32EAD678E781}">
      <dsp:nvSpPr>
        <dsp:cNvPr id="0" name=""/>
        <dsp:cNvSpPr/>
      </dsp:nvSpPr>
      <dsp:spPr>
        <a:xfrm>
          <a:off x="0" y="3064522"/>
          <a:ext cx="8012596"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6E2E8-028B-4602-9F58-BB641FEC242A}">
      <dsp:nvSpPr>
        <dsp:cNvPr id="0" name=""/>
        <dsp:cNvSpPr/>
      </dsp:nvSpPr>
      <dsp:spPr>
        <a:xfrm>
          <a:off x="400629" y="2769322"/>
          <a:ext cx="560881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00" tIns="0" rIns="212000" bIns="0" numCol="1" spcCol="1270" anchor="ctr" anchorCtr="0">
          <a:noAutofit/>
        </a:bodyPr>
        <a:lstStyle/>
        <a:p>
          <a:pPr marL="0" lvl="0" indent="0" algn="l" defTabSz="1066800">
            <a:lnSpc>
              <a:spcPct val="90000"/>
            </a:lnSpc>
            <a:spcBef>
              <a:spcPct val="0"/>
            </a:spcBef>
            <a:spcAft>
              <a:spcPct val="35000"/>
            </a:spcAft>
            <a:buNone/>
          </a:pPr>
          <a:r>
            <a:rPr lang="en-US" sz="2400" kern="1200"/>
            <a:t>Direct deposit for students</a:t>
          </a:r>
        </a:p>
      </dsp:txBody>
      <dsp:txXfrm>
        <a:off x="429450" y="2798143"/>
        <a:ext cx="5551175" cy="532758"/>
      </dsp:txXfrm>
    </dsp:sp>
    <dsp:sp modelId="{3405C2C4-1F58-4107-9166-3FF5DF39B5D2}">
      <dsp:nvSpPr>
        <dsp:cNvPr id="0" name=""/>
        <dsp:cNvSpPr/>
      </dsp:nvSpPr>
      <dsp:spPr>
        <a:xfrm>
          <a:off x="0" y="4126248"/>
          <a:ext cx="8012596"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E0D45-0605-4174-B31E-E1E44F9252FB}">
      <dsp:nvSpPr>
        <dsp:cNvPr id="0" name=""/>
        <dsp:cNvSpPr/>
      </dsp:nvSpPr>
      <dsp:spPr>
        <a:xfrm>
          <a:off x="400629" y="3676522"/>
          <a:ext cx="5608817" cy="744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00" tIns="0" rIns="212000" bIns="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rPr>
            <a:t>Federal Parent Plus Loan refunds are written directly to parent and mailed home</a:t>
          </a:r>
        </a:p>
      </dsp:txBody>
      <dsp:txXfrm>
        <a:off x="436993" y="3712886"/>
        <a:ext cx="5536089" cy="6721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697" cy="466088"/>
          </a:xfrm>
          <a:prstGeom prst="rect">
            <a:avLst/>
          </a:prstGeom>
        </p:spPr>
        <p:txBody>
          <a:bodyPr vert="horz" lIns="90441" tIns="45221" rIns="90441" bIns="45221" rtlCol="0"/>
          <a:lstStyle>
            <a:lvl1pPr algn="l">
              <a:defRPr sz="1200"/>
            </a:lvl1pPr>
          </a:lstStyle>
          <a:p>
            <a:endParaRPr lang="en-US"/>
          </a:p>
        </p:txBody>
      </p:sp>
      <p:sp>
        <p:nvSpPr>
          <p:cNvPr id="3" name="Date Placeholder 2"/>
          <p:cNvSpPr>
            <a:spLocks noGrp="1"/>
          </p:cNvSpPr>
          <p:nvPr>
            <p:ph type="dt" sz="quarter" idx="1"/>
          </p:nvPr>
        </p:nvSpPr>
        <p:spPr>
          <a:xfrm>
            <a:off x="3884753" y="2"/>
            <a:ext cx="2971697" cy="466088"/>
          </a:xfrm>
          <a:prstGeom prst="rect">
            <a:avLst/>
          </a:prstGeom>
        </p:spPr>
        <p:txBody>
          <a:bodyPr vert="horz" lIns="90441" tIns="45221" rIns="90441" bIns="45221" rtlCol="0"/>
          <a:lstStyle>
            <a:lvl1pPr algn="r">
              <a:defRPr sz="1200"/>
            </a:lvl1pPr>
          </a:lstStyle>
          <a:p>
            <a:fld id="{E063D9F9-E22C-468C-96C6-D3DC4D69398A}" type="datetimeFigureOut">
              <a:rPr lang="en-US" smtClean="0"/>
              <a:t>10/13/2021</a:t>
            </a:fld>
            <a:endParaRPr lang="en-US"/>
          </a:p>
        </p:txBody>
      </p:sp>
      <p:sp>
        <p:nvSpPr>
          <p:cNvPr id="4" name="Footer Placeholder 3"/>
          <p:cNvSpPr>
            <a:spLocks noGrp="1"/>
          </p:cNvSpPr>
          <p:nvPr>
            <p:ph type="ftr" sz="quarter" idx="2"/>
          </p:nvPr>
        </p:nvSpPr>
        <p:spPr>
          <a:xfrm>
            <a:off x="0" y="8830312"/>
            <a:ext cx="2971697" cy="466088"/>
          </a:xfrm>
          <a:prstGeom prst="rect">
            <a:avLst/>
          </a:prstGeom>
        </p:spPr>
        <p:txBody>
          <a:bodyPr vert="horz" lIns="90441" tIns="45221" rIns="90441" bIns="45221"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830312"/>
            <a:ext cx="2971697" cy="466088"/>
          </a:xfrm>
          <a:prstGeom prst="rect">
            <a:avLst/>
          </a:prstGeom>
        </p:spPr>
        <p:txBody>
          <a:bodyPr vert="horz" lIns="90441" tIns="45221" rIns="90441" bIns="45221" rtlCol="0" anchor="b"/>
          <a:lstStyle>
            <a:lvl1pPr algn="r">
              <a:defRPr sz="1200"/>
            </a:lvl1pPr>
          </a:lstStyle>
          <a:p>
            <a:fld id="{37049D56-191C-4ED1-9D2D-E5FA4832FA5A}" type="slidenum">
              <a:rPr lang="en-US" smtClean="0"/>
              <a:t>‹#›</a:t>
            </a:fld>
            <a:endParaRPr lang="en-US"/>
          </a:p>
        </p:txBody>
      </p:sp>
    </p:spTree>
    <p:extLst>
      <p:ext uri="{BB962C8B-B14F-4D97-AF65-F5344CB8AC3E}">
        <p14:creationId xmlns:p14="http://schemas.microsoft.com/office/powerpoint/2010/main" val="2273260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0984" tIns="45492" rIns="90984" bIns="45492" rtlCol="0"/>
          <a:lstStyle>
            <a:lvl1pPr algn="l">
              <a:defRPr sz="1200"/>
            </a:lvl1pPr>
          </a:lstStyle>
          <a:p>
            <a:endParaRPr lang="en-US"/>
          </a:p>
        </p:txBody>
      </p:sp>
      <p:sp>
        <p:nvSpPr>
          <p:cNvPr id="3" name="Date Placeholder 2"/>
          <p:cNvSpPr>
            <a:spLocks noGrp="1"/>
          </p:cNvSpPr>
          <p:nvPr>
            <p:ph type="dt" idx="1"/>
          </p:nvPr>
        </p:nvSpPr>
        <p:spPr>
          <a:xfrm>
            <a:off x="3884615" y="1"/>
            <a:ext cx="2971800" cy="464820"/>
          </a:xfrm>
          <a:prstGeom prst="rect">
            <a:avLst/>
          </a:prstGeom>
        </p:spPr>
        <p:txBody>
          <a:bodyPr vert="horz" lIns="90984" tIns="45492" rIns="90984" bIns="45492" rtlCol="0"/>
          <a:lstStyle>
            <a:lvl1pPr algn="r">
              <a:defRPr sz="1200"/>
            </a:lvl1pPr>
          </a:lstStyle>
          <a:p>
            <a:fld id="{A0322F0B-B2F2-4E91-A82B-BDFB62654AC6}" type="datetimeFigureOut">
              <a:rPr lang="en-US" smtClean="0"/>
              <a:pPr/>
              <a:t>10/13/2021</a:t>
            </a:fld>
            <a:endParaRPr lang="en-US"/>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0984" tIns="45492" rIns="90984" bIns="45492"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0984" tIns="45492" rIns="90984" bIns="454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2971800" cy="464820"/>
          </a:xfrm>
          <a:prstGeom prst="rect">
            <a:avLst/>
          </a:prstGeom>
        </p:spPr>
        <p:txBody>
          <a:bodyPr vert="horz" lIns="90984" tIns="45492" rIns="90984" bIns="45492"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29970"/>
            <a:ext cx="2971800" cy="464820"/>
          </a:xfrm>
          <a:prstGeom prst="rect">
            <a:avLst/>
          </a:prstGeom>
        </p:spPr>
        <p:txBody>
          <a:bodyPr vert="horz" lIns="90984" tIns="45492" rIns="90984" bIns="45492" rtlCol="0" anchor="b"/>
          <a:lstStyle>
            <a:lvl1pPr algn="r">
              <a:defRPr sz="1200"/>
            </a:lvl1pPr>
          </a:lstStyle>
          <a:p>
            <a:fld id="{81DF5724-F2DB-4608-93FE-9ECA5FFFBF52}" type="slidenum">
              <a:rPr lang="en-US" smtClean="0"/>
              <a:pPr/>
              <a:t>‹#›</a:t>
            </a:fld>
            <a:endParaRPr lang="en-US"/>
          </a:p>
        </p:txBody>
      </p:sp>
    </p:spTree>
    <p:extLst>
      <p:ext uri="{BB962C8B-B14F-4D97-AF65-F5344CB8AC3E}">
        <p14:creationId xmlns:p14="http://schemas.microsoft.com/office/powerpoint/2010/main" val="8262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tudentloans.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2603D-F7A1-404C-9CB3-10C660273DF3}" type="slidenum">
              <a:rPr lang="en-US" smtClean="0"/>
              <a:t>1</a:t>
            </a:fld>
            <a:endParaRPr lang="en-US"/>
          </a:p>
        </p:txBody>
      </p:sp>
    </p:spTree>
    <p:extLst>
      <p:ext uri="{BB962C8B-B14F-4D97-AF65-F5344CB8AC3E}">
        <p14:creationId xmlns:p14="http://schemas.microsoft.com/office/powerpoint/2010/main" val="198320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040" y="4343816"/>
            <a:ext cx="6175920" cy="3638342"/>
          </a:xfrm>
        </p:spPr>
        <p:txBody>
          <a:bodyPr/>
          <a:lstStyle/>
          <a:p>
            <a:pPr marL="280773" indent="-280773">
              <a:buFont typeface="Arial" panose="020B0604020202020204" pitchFamily="34" charset="0"/>
              <a:buChar char="•"/>
            </a:pPr>
            <a:r>
              <a:rPr lang="en-US" sz="1400"/>
              <a:t>Federal regulations require first-time student loan borrowers to complete Entrance Counseling and complete a Master Promissory Note (MPN).  </a:t>
            </a:r>
          </a:p>
          <a:p>
            <a:pPr marL="730008" lvl="1" indent="-280773">
              <a:buFont typeface="Arial" panose="020B0604020202020204" pitchFamily="34" charset="0"/>
              <a:buChar char="•"/>
            </a:pPr>
            <a:r>
              <a:rPr lang="en-US" sz="1400"/>
              <a:t>Entrance counseling informs students of their rights and responsibilities</a:t>
            </a:r>
          </a:p>
          <a:p>
            <a:pPr marL="730008" lvl="1" indent="-280773">
              <a:buFont typeface="Arial" panose="020B0604020202020204" pitchFamily="34" charset="0"/>
              <a:buChar char="•"/>
            </a:pPr>
            <a:r>
              <a:rPr lang="en-US" sz="1400"/>
              <a:t>MPN – students provide information and promise to repay the loan(s)</a:t>
            </a:r>
          </a:p>
          <a:p>
            <a:pPr marL="280773" indent="-280773">
              <a:buFont typeface="Arial" panose="020B0604020202020204" pitchFamily="34" charset="0"/>
              <a:buChar char="•"/>
            </a:pPr>
            <a:endParaRPr lang="en-US" sz="1400"/>
          </a:p>
          <a:p>
            <a:pPr marL="280773" indent="-280773">
              <a:buFont typeface="Arial" panose="020B0604020202020204" pitchFamily="34" charset="0"/>
              <a:buChar char="•"/>
            </a:pPr>
            <a:r>
              <a:rPr lang="en-US" sz="1400"/>
              <a:t>Complete process at </a:t>
            </a:r>
            <a:r>
              <a:rPr lang="en-US" sz="1400">
                <a:hlinkClick r:id="rId3"/>
              </a:rPr>
              <a:t>www.studentloans.gov</a:t>
            </a:r>
            <a:endParaRPr lang="en-US" sz="1400"/>
          </a:p>
          <a:p>
            <a:pPr marL="280773" lvl="1" indent="-280773">
              <a:buFont typeface="Arial" panose="020B0604020202020204" pitchFamily="34" charset="0"/>
              <a:buChar char="•"/>
            </a:pPr>
            <a:endParaRPr lang="en-US" sz="1400"/>
          </a:p>
          <a:p>
            <a:pPr marL="280773" lvl="1" indent="-280773">
              <a:buFont typeface="Arial" panose="020B0604020202020204" pitchFamily="34" charset="0"/>
              <a:buChar char="•"/>
            </a:pPr>
            <a:r>
              <a:rPr lang="en-US" sz="1400"/>
              <a:t>Allow 2-3 business days for our office to receive the electronic notification</a:t>
            </a:r>
          </a:p>
          <a:p>
            <a:endParaRPr lang="en-US" sz="1400"/>
          </a:p>
        </p:txBody>
      </p:sp>
      <p:sp>
        <p:nvSpPr>
          <p:cNvPr id="4" name="Slide Number Placeholder 3"/>
          <p:cNvSpPr>
            <a:spLocks noGrp="1"/>
          </p:cNvSpPr>
          <p:nvPr>
            <p:ph type="sldNum" sz="quarter" idx="10"/>
          </p:nvPr>
        </p:nvSpPr>
        <p:spPr/>
        <p:txBody>
          <a:bodyPr/>
          <a:lstStyle/>
          <a:p>
            <a:fld id="{EF22603D-F7A1-404C-9CB3-10C660273DF3}" type="slidenum">
              <a:rPr lang="en-US" smtClean="0"/>
              <a:t>10</a:t>
            </a:fld>
            <a:endParaRPr lang="en-US"/>
          </a:p>
        </p:txBody>
      </p:sp>
    </p:spTree>
    <p:extLst>
      <p:ext uri="{BB962C8B-B14F-4D97-AF65-F5344CB8AC3E}">
        <p14:creationId xmlns:p14="http://schemas.microsoft.com/office/powerpoint/2010/main" val="1350679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638800" cy="4876800"/>
          </a:xfrm>
        </p:spPr>
        <p:txBody>
          <a:bodyPr/>
          <a:lstStyle/>
          <a:p>
            <a:r>
              <a:rPr lang="en-US" sz="1600"/>
              <a:t>Dependent CEIN students—Parent can apply for PLUS</a:t>
            </a:r>
          </a:p>
          <a:p>
            <a:r>
              <a:rPr lang="en-US" sz="1600"/>
              <a:t>Go over app process</a:t>
            </a:r>
          </a:p>
          <a:p>
            <a:r>
              <a:rPr lang="en-US" sz="1600"/>
              <a:t>Parent will need to apply 3 separate times, three loan periods spring, summer, fall</a:t>
            </a:r>
          </a:p>
        </p:txBody>
      </p:sp>
      <p:sp>
        <p:nvSpPr>
          <p:cNvPr id="4" name="Slide Number Placeholder 3"/>
          <p:cNvSpPr>
            <a:spLocks noGrp="1"/>
          </p:cNvSpPr>
          <p:nvPr>
            <p:ph type="sldNum" sz="quarter" idx="10"/>
          </p:nvPr>
        </p:nvSpPr>
        <p:spPr/>
        <p:txBody>
          <a:bodyPr/>
          <a:lstStyle/>
          <a:p>
            <a:fld id="{2C1CB0FC-46EE-4312-80FA-CE2A1EEE17A9}" type="slidenum">
              <a:rPr lang="en-US" smtClean="0"/>
              <a:t>11</a:t>
            </a:fld>
            <a:endParaRPr lang="en-US"/>
          </a:p>
        </p:txBody>
      </p:sp>
    </p:spTree>
    <p:extLst>
      <p:ext uri="{BB962C8B-B14F-4D97-AF65-F5344CB8AC3E}">
        <p14:creationId xmlns:p14="http://schemas.microsoft.com/office/powerpoint/2010/main" val="131136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3836" y="4343816"/>
            <a:ext cx="6399146" cy="4255356"/>
          </a:xfrm>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12</a:t>
            </a:fld>
            <a:endParaRPr lang="en-US"/>
          </a:p>
        </p:txBody>
      </p:sp>
    </p:spTree>
    <p:extLst>
      <p:ext uri="{BB962C8B-B14F-4D97-AF65-F5344CB8AC3E}">
        <p14:creationId xmlns:p14="http://schemas.microsoft.com/office/powerpoint/2010/main" val="200134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dirty="0">
              <a:cs typeface="Calibri"/>
            </a:endParaRPr>
          </a:p>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13</a:t>
            </a:fld>
            <a:endParaRPr lang="en-US"/>
          </a:p>
        </p:txBody>
      </p:sp>
    </p:spTree>
    <p:extLst>
      <p:ext uri="{BB962C8B-B14F-4D97-AF65-F5344CB8AC3E}">
        <p14:creationId xmlns:p14="http://schemas.microsoft.com/office/powerpoint/2010/main" val="885298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EF22603D-F7A1-404C-9CB3-10C660273DF3}" type="slidenum">
              <a:rPr lang="en-US" smtClean="0"/>
              <a:t>15</a:t>
            </a:fld>
            <a:endParaRPr lang="en-US"/>
          </a:p>
        </p:txBody>
      </p:sp>
    </p:spTree>
    <p:extLst>
      <p:ext uri="{BB962C8B-B14F-4D97-AF65-F5344CB8AC3E}">
        <p14:creationId xmlns:p14="http://schemas.microsoft.com/office/powerpoint/2010/main" val="2676630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80">
              <a:defRPr/>
            </a:pPr>
            <a:endParaRPr lang="en-US"/>
          </a:p>
          <a:p>
            <a:endParaRPr lang="en-US"/>
          </a:p>
          <a:p>
            <a:endParaRPr lang="en-US"/>
          </a:p>
        </p:txBody>
      </p:sp>
      <p:sp>
        <p:nvSpPr>
          <p:cNvPr id="4" name="Slide Number Placeholder 3"/>
          <p:cNvSpPr>
            <a:spLocks noGrp="1"/>
          </p:cNvSpPr>
          <p:nvPr>
            <p:ph type="sldNum" sz="quarter" idx="10"/>
          </p:nvPr>
        </p:nvSpPr>
        <p:spPr/>
        <p:txBody>
          <a:bodyPr/>
          <a:lstStyle/>
          <a:p>
            <a:fld id="{EF22603D-F7A1-404C-9CB3-10C660273DF3}" type="slidenum">
              <a:rPr lang="en-US" smtClean="0"/>
              <a:t>16</a:t>
            </a:fld>
            <a:endParaRPr lang="en-US"/>
          </a:p>
        </p:txBody>
      </p:sp>
    </p:spTree>
    <p:extLst>
      <p:ext uri="{BB962C8B-B14F-4D97-AF65-F5344CB8AC3E}">
        <p14:creationId xmlns:p14="http://schemas.microsoft.com/office/powerpoint/2010/main" val="241534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400"/>
          </a:p>
          <a:p>
            <a:endParaRPr lang="en-US"/>
          </a:p>
        </p:txBody>
      </p:sp>
      <p:sp>
        <p:nvSpPr>
          <p:cNvPr id="4" name="Slide Number Placeholder 3"/>
          <p:cNvSpPr>
            <a:spLocks noGrp="1"/>
          </p:cNvSpPr>
          <p:nvPr>
            <p:ph type="sldNum" sz="quarter" idx="10"/>
          </p:nvPr>
        </p:nvSpPr>
        <p:spPr/>
        <p:txBody>
          <a:bodyPr/>
          <a:lstStyle/>
          <a:p>
            <a:fld id="{EF22603D-F7A1-404C-9CB3-10C660273DF3}" type="slidenum">
              <a:rPr lang="en-US" smtClean="0"/>
              <a:t>17</a:t>
            </a:fld>
            <a:endParaRPr lang="en-US"/>
          </a:p>
        </p:txBody>
      </p:sp>
    </p:spTree>
    <p:extLst>
      <p:ext uri="{BB962C8B-B14F-4D97-AF65-F5344CB8AC3E}">
        <p14:creationId xmlns:p14="http://schemas.microsoft.com/office/powerpoint/2010/main" val="3853507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80">
              <a:defRPr/>
            </a:pPr>
            <a:endParaRPr lang="en-US">
              <a:solidFill>
                <a:srgbClr val="002060"/>
              </a:solidFill>
            </a:endParaRPr>
          </a:p>
          <a:p>
            <a:pPr defTabSz="933080">
              <a:defRPr/>
            </a:pPr>
            <a:endParaRPr lang="en-US"/>
          </a:p>
          <a:p>
            <a:endParaRPr lang="en-US"/>
          </a:p>
          <a:p>
            <a:endParaRPr lang="en-US"/>
          </a:p>
        </p:txBody>
      </p:sp>
      <p:sp>
        <p:nvSpPr>
          <p:cNvPr id="4" name="Slide Number Placeholder 3"/>
          <p:cNvSpPr>
            <a:spLocks noGrp="1"/>
          </p:cNvSpPr>
          <p:nvPr>
            <p:ph type="sldNum" sz="quarter" idx="10"/>
          </p:nvPr>
        </p:nvSpPr>
        <p:spPr/>
        <p:txBody>
          <a:bodyPr/>
          <a:lstStyle/>
          <a:p>
            <a:fld id="{EF22603D-F7A1-404C-9CB3-10C660273DF3}" type="slidenum">
              <a:rPr lang="en-US" smtClean="0"/>
              <a:t>18</a:t>
            </a:fld>
            <a:endParaRPr lang="en-US"/>
          </a:p>
        </p:txBody>
      </p:sp>
    </p:spTree>
    <p:extLst>
      <p:ext uri="{BB962C8B-B14F-4D97-AF65-F5344CB8AC3E}">
        <p14:creationId xmlns:p14="http://schemas.microsoft.com/office/powerpoint/2010/main" val="152188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endParaRPr lang="en-US" sz="1400"/>
          </a:p>
          <a:p>
            <a:pPr marL="294640" indent="-294640">
              <a:buFont typeface="Arial" panose="020B0604020202020204" pitchFamily="34" charset="0"/>
              <a:buChar char="•"/>
            </a:pPr>
            <a:endParaRPr lang="en-US" sz="1400" dirty="0">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2603D-F7A1-404C-9CB3-10C660273D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691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endParaRPr lang="en-US" sz="1400"/>
          </a:p>
          <a:p>
            <a:pPr marL="294640" indent="-294640">
              <a:buFont typeface="Arial" panose="020B0604020202020204" pitchFamily="34" charset="0"/>
              <a:buChar char="•"/>
            </a:pPr>
            <a:endParaRPr lang="en-US" sz="1400" dirty="0">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2603D-F7A1-404C-9CB3-10C660273D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88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400"/>
          </a:p>
          <a:p>
            <a:endParaRPr lang="en-US"/>
          </a:p>
        </p:txBody>
      </p:sp>
      <p:sp>
        <p:nvSpPr>
          <p:cNvPr id="4" name="Slide Number Placeholder 3"/>
          <p:cNvSpPr>
            <a:spLocks noGrp="1"/>
          </p:cNvSpPr>
          <p:nvPr>
            <p:ph type="sldNum" sz="quarter" idx="10"/>
          </p:nvPr>
        </p:nvSpPr>
        <p:spPr/>
        <p:txBody>
          <a:bodyPr/>
          <a:lstStyle/>
          <a:p>
            <a:fld id="{EF22603D-F7A1-404C-9CB3-10C660273DF3}" type="slidenum">
              <a:rPr lang="en-US" smtClean="0"/>
              <a:t>2</a:t>
            </a:fld>
            <a:endParaRPr lang="en-US"/>
          </a:p>
        </p:txBody>
      </p:sp>
    </p:spTree>
    <p:extLst>
      <p:ext uri="{BB962C8B-B14F-4D97-AF65-F5344CB8AC3E}">
        <p14:creationId xmlns:p14="http://schemas.microsoft.com/office/powerpoint/2010/main" val="3018626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endParaRPr lang="en-US" sz="1400"/>
          </a:p>
          <a:p>
            <a:pPr marL="294640" indent="-294640">
              <a:buFont typeface="Arial" panose="020B0604020202020204" pitchFamily="34" charset="0"/>
              <a:buChar char="•"/>
            </a:pPr>
            <a:endParaRPr lang="en-US" sz="1400" dirty="0">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2603D-F7A1-404C-9CB3-10C660273D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688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endParaRPr lang="en-US" sz="1400"/>
          </a:p>
          <a:p>
            <a:pPr marL="294640" indent="-294640">
              <a:buFont typeface="Arial" panose="020B0604020202020204" pitchFamily="34" charset="0"/>
              <a:buChar char="•"/>
            </a:pPr>
            <a:endParaRPr lang="en-US" sz="1400" dirty="0">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2603D-F7A1-404C-9CB3-10C660273D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846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1CB0FC-46EE-4312-80FA-CE2A1EEE17A9}" type="slidenum">
              <a:rPr lang="en-US" smtClean="0"/>
              <a:t>23</a:t>
            </a:fld>
            <a:endParaRPr lang="en-US"/>
          </a:p>
        </p:txBody>
      </p:sp>
      <p:sp>
        <p:nvSpPr>
          <p:cNvPr id="5" name="Notes Placeholder 2"/>
          <p:cNvSpPr>
            <a:spLocks noGrp="1"/>
          </p:cNvSpPr>
          <p:nvPr>
            <p:ph type="body" idx="1"/>
          </p:nvPr>
        </p:nvSpPr>
        <p:spPr/>
        <p:txBody>
          <a:bodyPr/>
          <a:lstStyle/>
          <a:p>
            <a:endParaRPr lang="en-US" sz="1600"/>
          </a:p>
          <a:p>
            <a:endParaRPr lang="en-US" sz="1600"/>
          </a:p>
        </p:txBody>
      </p:sp>
    </p:spTree>
    <p:extLst>
      <p:ext uri="{BB962C8B-B14F-4D97-AF65-F5344CB8AC3E}">
        <p14:creationId xmlns:p14="http://schemas.microsoft.com/office/powerpoint/2010/main" val="333019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24</a:t>
            </a:fld>
            <a:endParaRPr lang="en-US"/>
          </a:p>
        </p:txBody>
      </p:sp>
    </p:spTree>
    <p:extLst>
      <p:ext uri="{BB962C8B-B14F-4D97-AF65-F5344CB8AC3E}">
        <p14:creationId xmlns:p14="http://schemas.microsoft.com/office/powerpoint/2010/main" val="364053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Emphasize 2 FAFSA’s need to be completed, and apply for loans three separate terms</a:t>
            </a:r>
          </a:p>
        </p:txBody>
      </p:sp>
      <p:sp>
        <p:nvSpPr>
          <p:cNvPr id="4" name="Slide Number Placeholder 3"/>
          <p:cNvSpPr>
            <a:spLocks noGrp="1"/>
          </p:cNvSpPr>
          <p:nvPr>
            <p:ph type="sldNum" sz="quarter" idx="10"/>
          </p:nvPr>
        </p:nvSpPr>
        <p:spPr/>
        <p:txBody>
          <a:bodyPr/>
          <a:lstStyle/>
          <a:p>
            <a:fld id="{81DF5724-F2DB-4608-93FE-9ECA5FFFBF52}" type="slidenum">
              <a:rPr lang="en-US" smtClean="0"/>
              <a:pPr/>
              <a:t>3</a:t>
            </a:fld>
            <a:endParaRPr lang="en-US"/>
          </a:p>
        </p:txBody>
      </p:sp>
    </p:spTree>
    <p:extLst>
      <p:ext uri="{BB962C8B-B14F-4D97-AF65-F5344CB8AC3E}">
        <p14:creationId xmlns:p14="http://schemas.microsoft.com/office/powerpoint/2010/main" val="252153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4</a:t>
            </a:fld>
            <a:endParaRPr lang="en-US"/>
          </a:p>
        </p:txBody>
      </p:sp>
    </p:spTree>
    <p:extLst>
      <p:ext uri="{BB962C8B-B14F-4D97-AF65-F5344CB8AC3E}">
        <p14:creationId xmlns:p14="http://schemas.microsoft.com/office/powerpoint/2010/main" val="424439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5</a:t>
            </a:fld>
            <a:endParaRPr lang="en-US"/>
          </a:p>
        </p:txBody>
      </p:sp>
    </p:spTree>
    <p:extLst>
      <p:ext uri="{BB962C8B-B14F-4D97-AF65-F5344CB8AC3E}">
        <p14:creationId xmlns:p14="http://schemas.microsoft.com/office/powerpoint/2010/main" val="246057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6</a:t>
            </a:fld>
            <a:endParaRPr lang="en-US"/>
          </a:p>
        </p:txBody>
      </p:sp>
    </p:spTree>
    <p:extLst>
      <p:ext uri="{BB962C8B-B14F-4D97-AF65-F5344CB8AC3E}">
        <p14:creationId xmlns:p14="http://schemas.microsoft.com/office/powerpoint/2010/main" val="69363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427" y="4343816"/>
            <a:ext cx="6547964" cy="4794051"/>
          </a:xfrm>
        </p:spPr>
        <p:txBody>
          <a:bodyPr/>
          <a:lstStyle/>
          <a:p>
            <a:endParaRPr lang="en-US" sz="1400"/>
          </a:p>
        </p:txBody>
      </p:sp>
      <p:sp>
        <p:nvSpPr>
          <p:cNvPr id="4" name="Slide Number Placeholder 3"/>
          <p:cNvSpPr>
            <a:spLocks noGrp="1"/>
          </p:cNvSpPr>
          <p:nvPr>
            <p:ph type="sldNum" sz="quarter" idx="10"/>
          </p:nvPr>
        </p:nvSpPr>
        <p:spPr/>
        <p:txBody>
          <a:bodyPr/>
          <a:lstStyle/>
          <a:p>
            <a:fld id="{EF22603D-F7A1-404C-9CB3-10C660273DF3}" type="slidenum">
              <a:rPr lang="en-US" smtClean="0"/>
              <a:t>7</a:t>
            </a:fld>
            <a:endParaRPr lang="en-US"/>
          </a:p>
        </p:txBody>
      </p:sp>
    </p:spTree>
    <p:extLst>
      <p:ext uri="{BB962C8B-B14F-4D97-AF65-F5344CB8AC3E}">
        <p14:creationId xmlns:p14="http://schemas.microsoft.com/office/powerpoint/2010/main" val="113599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8</a:t>
            </a:fld>
            <a:endParaRPr lang="en-US"/>
          </a:p>
        </p:txBody>
      </p:sp>
    </p:spTree>
    <p:extLst>
      <p:ext uri="{BB962C8B-B14F-4D97-AF65-F5344CB8AC3E}">
        <p14:creationId xmlns:p14="http://schemas.microsoft.com/office/powerpoint/2010/main" val="63398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9</a:t>
            </a:fld>
            <a:endParaRPr lang="en-US"/>
          </a:p>
        </p:txBody>
      </p:sp>
    </p:spTree>
    <p:extLst>
      <p:ext uri="{BB962C8B-B14F-4D97-AF65-F5344CB8AC3E}">
        <p14:creationId xmlns:p14="http://schemas.microsoft.com/office/powerpoint/2010/main" val="191648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99840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116332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268598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624133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118391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61686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423272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73348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48982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28881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222144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37299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176172-A4A6-47A6-AC34-AB115054B881}"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113288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E2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76172-A4A6-47A6-AC34-AB115054B881}" type="datetimeFigureOut">
              <a:rPr lang="en-US" smtClean="0"/>
              <a:pPr/>
              <a:t>10/13/2021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738E7-BD79-4BC9-99E0-3867D117E828}" type="slidenum">
              <a:rPr lang="en-US" smtClean="0"/>
              <a:pPr/>
              <a:t>‹#›</a:t>
            </a:fld>
            <a:endParaRPr lang="en-US"/>
          </a:p>
        </p:txBody>
      </p:sp>
    </p:spTree>
    <p:extLst>
      <p:ext uri="{BB962C8B-B14F-4D97-AF65-F5344CB8AC3E}">
        <p14:creationId xmlns:p14="http://schemas.microsoft.com/office/powerpoint/2010/main" val="1697882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5" r:id="rId5"/>
    <p:sldLayoutId id="2147483666" r:id="rId6"/>
    <p:sldLayoutId id="2147483674"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E2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176172-A4A6-47A6-AC34-AB115054B881}" type="datetimeFigureOut">
              <a:rPr lang="en-US" smtClean="0"/>
              <a:pPr/>
              <a:t>10/13/2021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B738E7-BD79-4BC9-99E0-3867D117E828}" type="slidenum">
              <a:rPr lang="en-US" smtClean="0"/>
              <a:pPr/>
              <a:t>‹#›</a:t>
            </a:fld>
            <a:endParaRPr lang="en-US"/>
          </a:p>
        </p:txBody>
      </p:sp>
    </p:spTree>
    <p:extLst>
      <p:ext uri="{BB962C8B-B14F-4D97-AF65-F5344CB8AC3E}">
        <p14:creationId xmlns:p14="http://schemas.microsoft.com/office/powerpoint/2010/main" val="1888505636"/>
      </p:ext>
    </p:extLst>
  </p:cSld>
  <p:clrMap bg1="lt1" tx1="dk1" bg2="lt2" tx2="dk2" accent1="accent1" accent2="accent2" accent3="accent3" accent4="accent4" accent5="accent5" accent6="accent6" hlink="hlink" folHlink="folHlink"/>
  <p:sldLayoutIdLst>
    <p:sldLayoutId id="2147483667"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0.xml"/><Relationship Id="rId7"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9.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601" y="2804281"/>
            <a:ext cx="3954132" cy="1180591"/>
          </a:xfrm>
          <a:prstGeom prst="rect">
            <a:avLst/>
          </a:prstGeom>
        </p:spPr>
      </p:pic>
      <p:sp>
        <p:nvSpPr>
          <p:cNvPr id="2" name="TextBox 1"/>
          <p:cNvSpPr txBox="1"/>
          <p:nvPr/>
        </p:nvSpPr>
        <p:spPr>
          <a:xfrm>
            <a:off x="914399" y="5485954"/>
            <a:ext cx="7315199" cy="1015663"/>
          </a:xfrm>
          <a:prstGeom prst="rect">
            <a:avLst/>
          </a:prstGeom>
          <a:noFill/>
        </p:spPr>
        <p:txBody>
          <a:bodyPr wrap="square" rtlCol="0">
            <a:spAutoFit/>
          </a:bodyPr>
          <a:lstStyle/>
          <a:p>
            <a:pPr algn="ctr"/>
            <a:r>
              <a:rPr lang="en-US" sz="2000">
                <a:solidFill>
                  <a:schemeClr val="bg1"/>
                </a:solidFill>
              </a:rPr>
              <a:t>Presented by: </a:t>
            </a:r>
          </a:p>
          <a:p>
            <a:pPr algn="ctr"/>
            <a:r>
              <a:rPr lang="en-US" sz="2000">
                <a:solidFill>
                  <a:schemeClr val="bg1"/>
                </a:solidFill>
              </a:rPr>
              <a:t>The Office of Student Financial Aid Services</a:t>
            </a:r>
          </a:p>
          <a:p>
            <a:pPr algn="ctr"/>
            <a:r>
              <a:rPr lang="en-US" sz="2000">
                <a:solidFill>
                  <a:schemeClr val="bg1"/>
                </a:solidFill>
              </a:rPr>
              <a:t>The Office of the Bursar</a:t>
            </a:r>
            <a:endParaRPr lang="en-US" sz="2400" b="1">
              <a:solidFill>
                <a:schemeClr val="bg1"/>
              </a:solidFill>
            </a:endParaRPr>
          </a:p>
        </p:txBody>
      </p:sp>
      <p:pic>
        <p:nvPicPr>
          <p:cNvPr id="16" name="Picture 2" descr="UCONN - School of Nur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331" y="320488"/>
            <a:ext cx="6110672" cy="2210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92712" y="4277521"/>
            <a:ext cx="6758575" cy="954107"/>
          </a:xfrm>
          <a:prstGeom prst="rect">
            <a:avLst/>
          </a:prstGeom>
          <a:noFill/>
        </p:spPr>
        <p:txBody>
          <a:bodyPr wrap="square" rtlCol="0">
            <a:spAutoFit/>
          </a:bodyPr>
          <a:lstStyle/>
          <a:p>
            <a:pPr algn="ctr"/>
            <a:r>
              <a:rPr lang="en-US" sz="2800" b="1">
                <a:solidFill>
                  <a:schemeClr val="tx2">
                    <a:lumMod val="40000"/>
                    <a:lumOff val="60000"/>
                  </a:schemeClr>
                </a:solidFill>
              </a:rPr>
              <a:t>Financial Aid and Payment Information</a:t>
            </a:r>
          </a:p>
          <a:p>
            <a:pPr algn="ctr"/>
            <a:r>
              <a:rPr lang="en-US" sz="2800" b="1">
                <a:solidFill>
                  <a:schemeClr val="tx2">
                    <a:lumMod val="40000"/>
                    <a:lumOff val="60000"/>
                  </a:schemeClr>
                </a:solidFill>
              </a:rPr>
              <a:t>2022 Certificate Entry Into Nursing Program </a:t>
            </a:r>
            <a:endParaRPr lang="en-US" sz="2800">
              <a:solidFill>
                <a:schemeClr val="tx2">
                  <a:lumMod val="40000"/>
                  <a:lumOff val="60000"/>
                </a:schemeClr>
              </a:solidFill>
            </a:endParaRPr>
          </a:p>
        </p:txBody>
      </p:sp>
    </p:spTree>
    <p:extLst>
      <p:ext uri="{BB962C8B-B14F-4D97-AF65-F5344CB8AC3E}">
        <p14:creationId xmlns:p14="http://schemas.microsoft.com/office/powerpoint/2010/main" val="363544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solidFill>
                  <a:schemeClr val="bg1"/>
                </a:solidFill>
              </a:rPr>
              <a:t>Applying for Federal Direct </a:t>
            </a:r>
            <a:r>
              <a:rPr lang="en-US" sz="4000" u="sng">
                <a:solidFill>
                  <a:schemeClr val="bg1"/>
                </a:solidFill>
              </a:rPr>
              <a:t>Student</a:t>
            </a:r>
            <a:r>
              <a:rPr lang="en-US" sz="4000">
                <a:solidFill>
                  <a:schemeClr val="bg1"/>
                </a:solidFill>
              </a:rPr>
              <a:t> Loans</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81800" y="6065144"/>
            <a:ext cx="2208528" cy="657115"/>
          </a:xfrm>
        </p:spPr>
      </p:pic>
      <p:sp>
        <p:nvSpPr>
          <p:cNvPr id="3" name="Rectangle 2"/>
          <p:cNvSpPr/>
          <p:nvPr/>
        </p:nvSpPr>
        <p:spPr>
          <a:xfrm>
            <a:off x="609600" y="1421794"/>
            <a:ext cx="7696200" cy="646331"/>
          </a:xfrm>
          <a:prstGeom prst="rect">
            <a:avLst/>
          </a:prstGeom>
        </p:spPr>
        <p:txBody>
          <a:bodyPr wrap="square">
            <a:spAutoFit/>
          </a:bodyPr>
          <a:lstStyle/>
          <a:p>
            <a:pPr algn="ctr"/>
            <a:r>
              <a:rPr lang="en-US" u="sng">
                <a:solidFill>
                  <a:schemeClr val="bg1"/>
                </a:solidFill>
              </a:rPr>
              <a:t>Students</a:t>
            </a:r>
            <a:r>
              <a:rPr lang="en-US">
                <a:solidFill>
                  <a:schemeClr val="bg1"/>
                </a:solidFill>
              </a:rPr>
              <a:t> must complete the following requirements if they would like to borrow Federal Direct Student Loans after a FAFSA is filed.</a:t>
            </a:r>
          </a:p>
        </p:txBody>
      </p:sp>
      <p:graphicFrame>
        <p:nvGraphicFramePr>
          <p:cNvPr id="7" name="Diagram 6"/>
          <p:cNvGraphicFramePr/>
          <p:nvPr>
            <p:extLst>
              <p:ext uri="{D42A27DB-BD31-4B8C-83A1-F6EECF244321}">
                <p14:modId xmlns:p14="http://schemas.microsoft.com/office/powerpoint/2010/main" val="1573212119"/>
              </p:ext>
            </p:extLst>
          </p:nvPr>
        </p:nvGraphicFramePr>
        <p:xfrm>
          <a:off x="1409700" y="19812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577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9657"/>
            <a:ext cx="8229600" cy="1143000"/>
          </a:xfrm>
        </p:spPr>
        <p:txBody>
          <a:bodyPr>
            <a:noAutofit/>
          </a:bodyPr>
          <a:lstStyle/>
          <a:p>
            <a:r>
              <a:rPr lang="en-US" sz="4000">
                <a:solidFill>
                  <a:schemeClr val="bg1"/>
                </a:solidFill>
              </a:rPr>
              <a:t>Federal Direct Parent (PLUS) Loans for </a:t>
            </a:r>
            <a:r>
              <a:rPr lang="en-US" sz="4000" b="1">
                <a:solidFill>
                  <a:schemeClr val="tx2">
                    <a:lumMod val="40000"/>
                    <a:lumOff val="60000"/>
                  </a:schemeClr>
                </a:solidFill>
              </a:rPr>
              <a:t>Dependent</a:t>
            </a:r>
            <a:r>
              <a:rPr lang="en-US" sz="4000">
                <a:solidFill>
                  <a:schemeClr val="bg1"/>
                </a:solidFill>
              </a:rPr>
              <a:t> Undergraduate Students</a:t>
            </a:r>
          </a:p>
        </p:txBody>
      </p:sp>
      <p:sp>
        <p:nvSpPr>
          <p:cNvPr id="6" name="TextBox 5"/>
          <p:cNvSpPr txBox="1"/>
          <p:nvPr/>
        </p:nvSpPr>
        <p:spPr>
          <a:xfrm>
            <a:off x="568411" y="1663164"/>
            <a:ext cx="8229600" cy="830997"/>
          </a:xfrm>
          <a:prstGeom prst="rect">
            <a:avLst/>
          </a:prstGeom>
          <a:noFill/>
        </p:spPr>
        <p:txBody>
          <a:bodyPr wrap="square" lIns="91440" tIns="45720" rIns="91440" bIns="45720" rtlCol="0" anchor="t">
            <a:spAutoFit/>
          </a:bodyPr>
          <a:lstStyle/>
          <a:p>
            <a:pPr algn="ctr"/>
            <a:r>
              <a:rPr lang="en-US" sz="2800" b="1" dirty="0">
                <a:solidFill>
                  <a:schemeClr val="bg1"/>
                </a:solidFill>
              </a:rPr>
              <a:t>Applying for Federal Direct PLUS Loans</a:t>
            </a:r>
          </a:p>
          <a:p>
            <a:pPr algn="ctr"/>
            <a:r>
              <a:rPr lang="en-US" sz="2000" b="1" dirty="0">
                <a:solidFill>
                  <a:schemeClr val="bg1"/>
                </a:solidFill>
                <a:cs typeface="Calibri"/>
              </a:rPr>
              <a:t>Three Applications - Spring, Summer, Fall </a:t>
            </a:r>
          </a:p>
        </p:txBody>
      </p:sp>
      <p:graphicFrame>
        <p:nvGraphicFramePr>
          <p:cNvPr id="7" name="Diagram 6"/>
          <p:cNvGraphicFramePr/>
          <p:nvPr>
            <p:extLst>
              <p:ext uri="{D42A27DB-BD31-4B8C-83A1-F6EECF244321}">
                <p14:modId xmlns:p14="http://schemas.microsoft.com/office/powerpoint/2010/main" val="332662172"/>
              </p:ext>
            </p:extLst>
          </p:nvPr>
        </p:nvGraphicFramePr>
        <p:xfrm>
          <a:off x="1752600" y="2535454"/>
          <a:ext cx="5752290" cy="3330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553200" y="5997731"/>
            <a:ext cx="2359356" cy="701101"/>
          </a:xfrm>
          <a:prstGeom prst="rect">
            <a:avLst/>
          </a:prstGeom>
        </p:spPr>
      </p:pic>
    </p:spTree>
    <p:extLst>
      <p:ext uri="{BB962C8B-B14F-4D97-AF65-F5344CB8AC3E}">
        <p14:creationId xmlns:p14="http://schemas.microsoft.com/office/powerpoint/2010/main" val="823507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515" y="228600"/>
            <a:ext cx="8382000" cy="1143000"/>
          </a:xfrm>
        </p:spPr>
        <p:txBody>
          <a:bodyPr>
            <a:noAutofit/>
          </a:bodyPr>
          <a:lstStyle/>
          <a:p>
            <a:r>
              <a:rPr lang="en-US" sz="3900">
                <a:solidFill>
                  <a:schemeClr val="tx2">
                    <a:lumMod val="40000"/>
                    <a:lumOff val="60000"/>
                  </a:schemeClr>
                </a:solidFill>
              </a:rPr>
              <a:t>Applying for a Private (Alternative) Loan</a:t>
            </a:r>
          </a:p>
        </p:txBody>
      </p:sp>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a:prstGeom prst="rect">
            <a:avLst/>
          </a:prstGeom>
        </p:spPr>
      </p:pic>
      <p:sp>
        <p:nvSpPr>
          <p:cNvPr id="2" name="Content Placeholder 1"/>
          <p:cNvSpPr>
            <a:spLocks noGrp="1"/>
          </p:cNvSpPr>
          <p:nvPr>
            <p:ph idx="1"/>
          </p:nvPr>
        </p:nvSpPr>
        <p:spPr>
          <a:xfrm>
            <a:off x="457200" y="1371600"/>
            <a:ext cx="8382000" cy="5181600"/>
          </a:xfrm>
        </p:spPr>
        <p:txBody>
          <a:bodyPr>
            <a:normAutofit/>
          </a:bodyPr>
          <a:lstStyle/>
          <a:p>
            <a:pPr>
              <a:buFont typeface="Wingdings" panose="05000000000000000000" pitchFamily="2" charset="2"/>
              <a:buChar char="Ø"/>
            </a:pPr>
            <a:r>
              <a:rPr lang="en-US" sz="2800">
                <a:solidFill>
                  <a:schemeClr val="bg1"/>
                </a:solidFill>
              </a:rPr>
              <a:t>UConn's Suggested Private (Alternative) Loan Lender list via </a:t>
            </a:r>
            <a:r>
              <a:rPr lang="en-US" sz="2800" err="1">
                <a:solidFill>
                  <a:schemeClr val="bg1"/>
                </a:solidFill>
              </a:rPr>
              <a:t>ELMSelect</a:t>
            </a:r>
            <a:r>
              <a:rPr lang="en-US" sz="2800">
                <a:solidFill>
                  <a:schemeClr val="bg1"/>
                </a:solidFill>
              </a:rPr>
              <a:t>:  </a:t>
            </a:r>
            <a:r>
              <a:rPr lang="en-US" sz="2800">
                <a:solidFill>
                  <a:schemeClr val="tx2">
                    <a:lumMod val="60000"/>
                    <a:lumOff val="40000"/>
                  </a:schemeClr>
                </a:solidFill>
              </a:rPr>
              <a:t>financialaid.uconn.edu/altloan/</a:t>
            </a:r>
          </a:p>
          <a:p>
            <a:pPr lvl="1">
              <a:buFont typeface="Courier New" panose="02070309020205020404" pitchFamily="49" charset="0"/>
              <a:buChar char="o"/>
            </a:pPr>
            <a:r>
              <a:rPr lang="en-US" sz="2400">
                <a:solidFill>
                  <a:schemeClr val="bg1"/>
                </a:solidFill>
              </a:rPr>
              <a:t>Variable or fixed interest rates; many have no cap</a:t>
            </a:r>
          </a:p>
          <a:p>
            <a:pPr lvl="1">
              <a:buFont typeface="Courier New" panose="02070309020205020404" pitchFamily="49" charset="0"/>
              <a:buChar char="o"/>
            </a:pPr>
            <a:r>
              <a:rPr lang="en-US" sz="2400">
                <a:solidFill>
                  <a:schemeClr val="bg1"/>
                </a:solidFill>
              </a:rPr>
              <a:t>Repayment options vary by lender</a:t>
            </a:r>
          </a:p>
          <a:p>
            <a:pPr marL="0" indent="0">
              <a:buNone/>
            </a:pPr>
            <a:endParaRPr lang="en-US" sz="2000">
              <a:solidFill>
                <a:schemeClr val="bg1"/>
              </a:solidFill>
            </a:endParaRPr>
          </a:p>
          <a:p>
            <a:pPr>
              <a:buFont typeface="Wingdings" panose="05000000000000000000" pitchFamily="2" charset="2"/>
              <a:buChar char="Ø"/>
            </a:pPr>
            <a:r>
              <a:rPr lang="en-US" sz="2800">
                <a:solidFill>
                  <a:schemeClr val="bg1"/>
                </a:solidFill>
              </a:rPr>
              <a:t>Must apply directly with your chosen lender</a:t>
            </a:r>
          </a:p>
          <a:p>
            <a:pPr marL="0" indent="0">
              <a:buNone/>
            </a:pPr>
            <a:endParaRPr lang="en-US" sz="2000">
              <a:solidFill>
                <a:schemeClr val="bg1"/>
              </a:solidFill>
            </a:endParaRPr>
          </a:p>
          <a:p>
            <a:pPr>
              <a:buFont typeface="Wingdings" panose="05000000000000000000" pitchFamily="2" charset="2"/>
              <a:buChar char="Ø"/>
            </a:pPr>
            <a:r>
              <a:rPr lang="en-US" sz="2800">
                <a:solidFill>
                  <a:schemeClr val="bg1"/>
                </a:solidFill>
              </a:rPr>
              <a:t>Apply once </a:t>
            </a:r>
            <a:r>
              <a:rPr lang="en-US" sz="2800" b="1">
                <a:solidFill>
                  <a:schemeClr val="tx2">
                    <a:lumMod val="60000"/>
                    <a:lumOff val="40000"/>
                  </a:schemeClr>
                </a:solidFill>
              </a:rPr>
              <a:t>per semester</a:t>
            </a:r>
            <a:r>
              <a:rPr lang="en-US" sz="2800" b="1">
                <a:solidFill>
                  <a:schemeClr val="bg1"/>
                </a:solidFill>
              </a:rPr>
              <a:t>:</a:t>
            </a:r>
            <a:r>
              <a:rPr lang="en-US" sz="2800" b="1">
                <a:solidFill>
                  <a:schemeClr val="tx2">
                    <a:lumMod val="60000"/>
                    <a:lumOff val="40000"/>
                  </a:schemeClr>
                </a:solidFill>
              </a:rPr>
              <a:t> </a:t>
            </a:r>
            <a:r>
              <a:rPr lang="en-US" sz="2800">
                <a:solidFill>
                  <a:schemeClr val="bg1"/>
                </a:solidFill>
              </a:rPr>
              <a:t>spring, summer, fall</a:t>
            </a:r>
          </a:p>
          <a:p>
            <a:pPr lvl="1">
              <a:buFont typeface="Courier New" panose="02070309020205020404" pitchFamily="49" charset="0"/>
              <a:buChar char="o"/>
            </a:pPr>
            <a:r>
              <a:rPr lang="en-US" sz="2200">
                <a:solidFill>
                  <a:schemeClr val="bg1"/>
                </a:solidFill>
              </a:rPr>
              <a:t>Spring Loan Period: January to May 2022</a:t>
            </a:r>
          </a:p>
          <a:p>
            <a:pPr lvl="1">
              <a:buFont typeface="Courier New" panose="02070309020205020404" pitchFamily="49" charset="0"/>
              <a:buChar char="o"/>
            </a:pPr>
            <a:r>
              <a:rPr lang="en-US" sz="2200">
                <a:solidFill>
                  <a:schemeClr val="bg1"/>
                </a:solidFill>
              </a:rPr>
              <a:t>Summer Loan Period: May to August 2022</a:t>
            </a:r>
          </a:p>
          <a:p>
            <a:pPr lvl="1">
              <a:buFont typeface="Courier New" panose="02070309020205020404" pitchFamily="49" charset="0"/>
              <a:buChar char="o"/>
            </a:pPr>
            <a:r>
              <a:rPr lang="en-US" sz="2200">
                <a:solidFill>
                  <a:schemeClr val="bg1"/>
                </a:solidFill>
              </a:rPr>
              <a:t>Fall Loan Period: August to December 2022</a:t>
            </a:r>
          </a:p>
          <a:p>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115111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932"/>
            <a:ext cx="8228328" cy="990600"/>
          </a:xfrm>
        </p:spPr>
        <p:txBody>
          <a:bodyPr>
            <a:noAutofit/>
          </a:bodyPr>
          <a:lstStyle/>
          <a:p>
            <a:r>
              <a:rPr lang="en-US" sz="4000">
                <a:solidFill>
                  <a:schemeClr val="bg1"/>
                </a:solidFill>
              </a:rPr>
              <a:t>Spring 2022 CEIN Cost of Attendance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8789001"/>
              </p:ext>
            </p:extLst>
          </p:nvPr>
        </p:nvGraphicFramePr>
        <p:xfrm>
          <a:off x="2194560" y="1219200"/>
          <a:ext cx="4754880" cy="512176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584105958"/>
                    </a:ext>
                  </a:extLst>
                </a:gridCol>
                <a:gridCol w="1447800">
                  <a:extLst>
                    <a:ext uri="{9D8B030D-6E8A-4147-A177-3AD203B41FA5}">
                      <a16:colId xmlns:a16="http://schemas.microsoft.com/office/drawing/2014/main" val="1203470084"/>
                    </a:ext>
                  </a:extLst>
                </a:gridCol>
                <a:gridCol w="1478280">
                  <a:extLst>
                    <a:ext uri="{9D8B030D-6E8A-4147-A177-3AD203B41FA5}">
                      <a16:colId xmlns:a16="http://schemas.microsoft.com/office/drawing/2014/main" val="2144814834"/>
                    </a:ext>
                  </a:extLst>
                </a:gridCol>
              </a:tblGrid>
              <a:tr h="762000">
                <a:tc>
                  <a:txBody>
                    <a:bodyPr/>
                    <a:lstStyle/>
                    <a:p>
                      <a:r>
                        <a:rPr lang="en-US" dirty="0"/>
                        <a:t>COA</a:t>
                      </a:r>
                      <a:r>
                        <a:rPr lang="en-US" baseline="0" dirty="0"/>
                        <a:t> Budget Item</a:t>
                      </a:r>
                      <a:endParaRPr lang="en-US" dirty="0"/>
                    </a:p>
                  </a:txBody>
                  <a:tcPr/>
                </a:tc>
                <a:tc>
                  <a:txBody>
                    <a:bodyPr/>
                    <a:lstStyle/>
                    <a:p>
                      <a:pPr algn="l"/>
                      <a:r>
                        <a:rPr lang="en-US" dirty="0"/>
                        <a:t>Storrs</a:t>
                      </a:r>
                      <a:r>
                        <a:rPr lang="en-US" baseline="0" dirty="0"/>
                        <a:t> </a:t>
                      </a:r>
                      <a:endParaRPr lang="en-US" baseline="0"/>
                    </a:p>
                    <a:p>
                      <a:pPr algn="l"/>
                      <a:r>
                        <a:rPr lang="en-US" baseline="0" dirty="0"/>
                        <a:t>On/Off </a:t>
                      </a:r>
                    </a:p>
                    <a:p>
                      <a:pPr algn="l"/>
                      <a:r>
                        <a:rPr lang="en-US" baseline="0" dirty="0"/>
                        <a:t>Campus</a:t>
                      </a:r>
                      <a:endParaRPr lang="en-US" dirty="0"/>
                    </a:p>
                  </a:txBody>
                  <a:tcPr/>
                </a:tc>
                <a:tc>
                  <a:txBody>
                    <a:bodyPr/>
                    <a:lstStyle/>
                    <a:p>
                      <a:r>
                        <a:rPr lang="en-US" dirty="0"/>
                        <a:t>Regional On/Off</a:t>
                      </a:r>
                    </a:p>
                    <a:p>
                      <a:r>
                        <a:rPr lang="en-US" dirty="0"/>
                        <a:t>Campus</a:t>
                      </a:r>
                    </a:p>
                  </a:txBody>
                  <a:tcPr/>
                </a:tc>
                <a:extLst>
                  <a:ext uri="{0D108BD9-81ED-4DB2-BD59-A6C34878D82A}">
                    <a16:rowId xmlns:a16="http://schemas.microsoft.com/office/drawing/2014/main" val="3183882591"/>
                  </a:ext>
                </a:extLst>
              </a:tr>
              <a:tr h="428609">
                <a:tc>
                  <a:txBody>
                    <a:bodyPr/>
                    <a:lstStyle/>
                    <a:p>
                      <a:r>
                        <a:rPr lang="en-US" sz="1800" b="1" dirty="0">
                          <a:solidFill>
                            <a:srgbClr val="7030A0"/>
                          </a:solidFill>
                        </a:rPr>
                        <a:t>Program Fee</a:t>
                      </a:r>
                    </a:p>
                  </a:txBody>
                  <a:tcPr/>
                </a:tc>
                <a:tc>
                  <a:txBody>
                    <a:bodyPr/>
                    <a:lstStyle/>
                    <a:p>
                      <a:pPr algn="l"/>
                      <a:r>
                        <a:rPr lang="en-US" sz="1800" b="1" dirty="0">
                          <a:solidFill>
                            <a:srgbClr val="7030A0"/>
                          </a:solidFill>
                        </a:rPr>
                        <a:t>$13,005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030A0"/>
                          </a:solidFill>
                        </a:rPr>
                        <a:t>$13,005</a:t>
                      </a:r>
                    </a:p>
                  </a:txBody>
                  <a:tcPr/>
                </a:tc>
                <a:extLst>
                  <a:ext uri="{0D108BD9-81ED-4DB2-BD59-A6C34878D82A}">
                    <a16:rowId xmlns:a16="http://schemas.microsoft.com/office/drawing/2014/main" val="1935638677"/>
                  </a:ext>
                </a:extLst>
              </a:tr>
              <a:tr h="428609">
                <a:tc>
                  <a:txBody>
                    <a:bodyPr/>
                    <a:lstStyle/>
                    <a:p>
                      <a:r>
                        <a:rPr lang="en-US" sz="1800" b="1" dirty="0">
                          <a:solidFill>
                            <a:srgbClr val="7030A0"/>
                          </a:solidFill>
                        </a:rPr>
                        <a:t>Additional Fees</a:t>
                      </a:r>
                    </a:p>
                  </a:txBody>
                  <a:tcPr/>
                </a:tc>
                <a:tc>
                  <a:txBody>
                    <a:bodyPr/>
                    <a:lstStyle/>
                    <a:p>
                      <a:pPr algn="l"/>
                      <a:r>
                        <a:rPr lang="en-US" sz="1800" b="1" dirty="0">
                          <a:solidFill>
                            <a:srgbClr val="7030A0"/>
                          </a:solidFill>
                        </a:rPr>
                        <a:t>$393</a:t>
                      </a:r>
                    </a:p>
                  </a:txBody>
                  <a:tcPr/>
                </a:tc>
                <a:tc>
                  <a:txBody>
                    <a:bodyPr/>
                    <a:lstStyle/>
                    <a:p>
                      <a:r>
                        <a:rPr lang="en-US" sz="1800" b="1" dirty="0">
                          <a:solidFill>
                            <a:srgbClr val="7030A0"/>
                          </a:solidFill>
                        </a:rPr>
                        <a:t>$329</a:t>
                      </a:r>
                    </a:p>
                  </a:txBody>
                  <a:tcPr/>
                </a:tc>
                <a:extLst>
                  <a:ext uri="{0D108BD9-81ED-4DB2-BD59-A6C34878D82A}">
                    <a16:rowId xmlns:a16="http://schemas.microsoft.com/office/drawing/2014/main" val="3269303820"/>
                  </a:ext>
                </a:extLst>
              </a:tr>
              <a:tr h="739791">
                <a:tc>
                  <a:txBody>
                    <a:bodyPr/>
                    <a:lstStyle/>
                    <a:p>
                      <a:r>
                        <a:rPr lang="en-US" sz="1800" dirty="0"/>
                        <a:t>Room and Board Estimate</a:t>
                      </a:r>
                    </a:p>
                  </a:txBody>
                  <a:tcPr/>
                </a:tc>
                <a:tc>
                  <a:txBody>
                    <a:bodyPr/>
                    <a:lstStyle/>
                    <a:p>
                      <a:pPr algn="l"/>
                      <a:r>
                        <a:rPr lang="en-US" sz="1800" dirty="0"/>
                        <a:t>$7,470</a:t>
                      </a:r>
                    </a:p>
                  </a:txBody>
                  <a:tcPr/>
                </a:tc>
                <a:tc>
                  <a:txBody>
                    <a:bodyPr/>
                    <a:lstStyle/>
                    <a:p>
                      <a:r>
                        <a:rPr lang="en-US" sz="1800" dirty="0"/>
                        <a:t>$7,470</a:t>
                      </a:r>
                    </a:p>
                  </a:txBody>
                  <a:tcPr/>
                </a:tc>
                <a:extLst>
                  <a:ext uri="{0D108BD9-81ED-4DB2-BD59-A6C34878D82A}">
                    <a16:rowId xmlns:a16="http://schemas.microsoft.com/office/drawing/2014/main" val="3556095480"/>
                  </a:ext>
                </a:extLst>
              </a:tr>
              <a:tr h="655861">
                <a:tc>
                  <a:txBody>
                    <a:bodyPr/>
                    <a:lstStyle/>
                    <a:p>
                      <a:r>
                        <a:rPr lang="en-US" sz="1800" dirty="0"/>
                        <a:t>Misc. Expenses</a:t>
                      </a:r>
                      <a:r>
                        <a:rPr lang="en-US" sz="1800" baseline="0" dirty="0"/>
                        <a:t> Estimate</a:t>
                      </a:r>
                      <a:endParaRPr lang="en-US" sz="1800" dirty="0"/>
                    </a:p>
                  </a:txBody>
                  <a:tcPr/>
                </a:tc>
                <a:tc>
                  <a:txBody>
                    <a:bodyPr/>
                    <a:lstStyle/>
                    <a:p>
                      <a:pPr algn="l"/>
                      <a:r>
                        <a:rPr lang="en-US" sz="1800" dirty="0"/>
                        <a:t>$1,094</a:t>
                      </a:r>
                    </a:p>
                  </a:txBody>
                  <a:tcPr/>
                </a:tc>
                <a:tc>
                  <a:txBody>
                    <a:bodyPr/>
                    <a:lstStyle/>
                    <a:p>
                      <a:r>
                        <a:rPr lang="en-US" sz="1800" dirty="0"/>
                        <a:t>$1,094</a:t>
                      </a:r>
                    </a:p>
                  </a:txBody>
                  <a:tcPr/>
                </a:tc>
                <a:extLst>
                  <a:ext uri="{0D108BD9-81ED-4DB2-BD59-A6C34878D82A}">
                    <a16:rowId xmlns:a16="http://schemas.microsoft.com/office/drawing/2014/main" val="3509057325"/>
                  </a:ext>
                </a:extLst>
              </a:tr>
              <a:tr h="457200">
                <a:tc>
                  <a:txBody>
                    <a:bodyPr/>
                    <a:lstStyle/>
                    <a:p>
                      <a:r>
                        <a:rPr lang="en-US" sz="1800" dirty="0"/>
                        <a:t>Books</a:t>
                      </a:r>
                    </a:p>
                  </a:txBody>
                  <a:tcPr/>
                </a:tc>
                <a:tc>
                  <a:txBody>
                    <a:bodyPr/>
                    <a:lstStyle/>
                    <a:p>
                      <a:pPr algn="l"/>
                      <a:r>
                        <a:rPr lang="en-US" sz="1800" dirty="0"/>
                        <a:t>$1,000</a:t>
                      </a:r>
                    </a:p>
                  </a:txBody>
                  <a:tcPr/>
                </a:tc>
                <a:tc>
                  <a:txBody>
                    <a:bodyPr/>
                    <a:lstStyle/>
                    <a:p>
                      <a:r>
                        <a:rPr lang="en-US" sz="1800" dirty="0"/>
                        <a:t>$1,000</a:t>
                      </a:r>
                    </a:p>
                  </a:txBody>
                  <a:tcPr/>
                </a:tc>
                <a:extLst>
                  <a:ext uri="{0D108BD9-81ED-4DB2-BD59-A6C34878D82A}">
                    <a16:rowId xmlns:a16="http://schemas.microsoft.com/office/drawing/2014/main" val="3657989534"/>
                  </a:ext>
                </a:extLst>
              </a:tr>
              <a:tr h="428609">
                <a:tc>
                  <a:txBody>
                    <a:bodyPr/>
                    <a:lstStyle/>
                    <a:p>
                      <a:r>
                        <a:rPr lang="en-US" sz="1800" dirty="0"/>
                        <a:t>Transportation</a:t>
                      </a:r>
                    </a:p>
                  </a:txBody>
                  <a:tcPr/>
                </a:tc>
                <a:tc>
                  <a:txBody>
                    <a:bodyPr/>
                    <a:lstStyle/>
                    <a:p>
                      <a:pPr algn="l"/>
                      <a:r>
                        <a:rPr lang="en-US" sz="1800" dirty="0"/>
                        <a:t>$1,867</a:t>
                      </a:r>
                    </a:p>
                  </a:txBody>
                  <a:tcPr/>
                </a:tc>
                <a:tc>
                  <a:txBody>
                    <a:bodyPr/>
                    <a:lstStyle/>
                    <a:p>
                      <a:r>
                        <a:rPr lang="en-US" sz="1800" dirty="0"/>
                        <a:t>$1,867</a:t>
                      </a:r>
                    </a:p>
                  </a:txBody>
                  <a:tcPr/>
                </a:tc>
                <a:extLst>
                  <a:ext uri="{0D108BD9-81ED-4DB2-BD59-A6C34878D82A}">
                    <a16:rowId xmlns:a16="http://schemas.microsoft.com/office/drawing/2014/main" val="3653392702"/>
                  </a:ext>
                </a:extLst>
              </a:tr>
              <a:tr h="428609">
                <a:tc>
                  <a:txBody>
                    <a:bodyPr/>
                    <a:lstStyle/>
                    <a:p>
                      <a:r>
                        <a:rPr lang="en-US" sz="1800" b="1" dirty="0">
                          <a:solidFill>
                            <a:srgbClr val="7030A0"/>
                          </a:solidFill>
                        </a:rPr>
                        <a:t>Total Direct</a:t>
                      </a:r>
                      <a:r>
                        <a:rPr lang="en-US" sz="1800" b="1" baseline="0" dirty="0">
                          <a:solidFill>
                            <a:srgbClr val="7030A0"/>
                          </a:solidFill>
                        </a:rPr>
                        <a:t> Costs</a:t>
                      </a:r>
                      <a:endParaRPr lang="en-US" sz="1800" b="1" dirty="0">
                        <a:solidFill>
                          <a:srgbClr val="7030A0"/>
                        </a:solidFill>
                      </a:endParaRPr>
                    </a:p>
                  </a:txBody>
                  <a:tcPr/>
                </a:tc>
                <a:tc>
                  <a:txBody>
                    <a:bodyPr/>
                    <a:lstStyle/>
                    <a:p>
                      <a:pPr algn="l"/>
                      <a:r>
                        <a:rPr lang="en-US" sz="1800" b="1" dirty="0">
                          <a:solidFill>
                            <a:srgbClr val="7030A0"/>
                          </a:solidFill>
                        </a:rPr>
                        <a:t>$13,398</a:t>
                      </a:r>
                    </a:p>
                  </a:txBody>
                  <a:tcPr/>
                </a:tc>
                <a:tc>
                  <a:txBody>
                    <a:bodyPr/>
                    <a:lstStyle/>
                    <a:p>
                      <a:r>
                        <a:rPr lang="en-US" b="1" dirty="0">
                          <a:solidFill>
                            <a:srgbClr val="7030A0"/>
                          </a:solidFill>
                        </a:rPr>
                        <a:t>$13,334</a:t>
                      </a:r>
                    </a:p>
                  </a:txBody>
                  <a:tcPr/>
                </a:tc>
                <a:extLst>
                  <a:ext uri="{0D108BD9-81ED-4DB2-BD59-A6C34878D82A}">
                    <a16:rowId xmlns:a16="http://schemas.microsoft.com/office/drawing/2014/main" val="3904080838"/>
                  </a:ext>
                </a:extLst>
              </a:tr>
              <a:tr h="428609">
                <a:tc>
                  <a:txBody>
                    <a:bodyPr/>
                    <a:lstStyle/>
                    <a:p>
                      <a:r>
                        <a:rPr lang="en-US" sz="1800" b="1" dirty="0"/>
                        <a:t>Total Direct / Indirect Costs</a:t>
                      </a:r>
                    </a:p>
                  </a:txBody>
                  <a:tcPr/>
                </a:tc>
                <a:tc>
                  <a:txBody>
                    <a:bodyPr/>
                    <a:lstStyle/>
                    <a:p>
                      <a:pPr algn="l"/>
                      <a:endParaRPr lang="en-US" sz="1800" b="1"/>
                    </a:p>
                    <a:p>
                      <a:pPr algn="l"/>
                      <a:r>
                        <a:rPr lang="en-US" sz="1800" b="1" dirty="0"/>
                        <a:t>$24,829</a:t>
                      </a:r>
                    </a:p>
                  </a:txBody>
                  <a:tcPr/>
                </a:tc>
                <a:tc>
                  <a:txBody>
                    <a:bodyPr/>
                    <a:lstStyle/>
                    <a:p>
                      <a:endParaRPr lang="en-US" b="1" dirty="0"/>
                    </a:p>
                    <a:p>
                      <a:r>
                        <a:rPr lang="en-US" b="1" dirty="0"/>
                        <a:t>$24,765</a:t>
                      </a:r>
                    </a:p>
                  </a:txBody>
                  <a:tcPr/>
                </a:tc>
                <a:extLst>
                  <a:ext uri="{0D108BD9-81ED-4DB2-BD59-A6C34878D82A}">
                    <a16:rowId xmlns:a16="http://schemas.microsoft.com/office/drawing/2014/main" val="3699197764"/>
                  </a:ext>
                </a:extLst>
              </a:tr>
            </a:tbl>
          </a:graphicData>
        </a:graphic>
      </p:graphicFrame>
    </p:spTree>
    <p:extLst>
      <p:ext uri="{BB962C8B-B14F-4D97-AF65-F5344CB8AC3E}">
        <p14:creationId xmlns:p14="http://schemas.microsoft.com/office/powerpoint/2010/main" val="361489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8598-CEE8-4DD3-A0FC-E13E1E792D56}"/>
              </a:ext>
            </a:extLst>
          </p:cNvPr>
          <p:cNvSpPr>
            <a:spLocks noGrp="1"/>
          </p:cNvSpPr>
          <p:nvPr>
            <p:ph type="title"/>
          </p:nvPr>
        </p:nvSpPr>
        <p:spPr/>
        <p:txBody>
          <a:bodyPr/>
          <a:lstStyle/>
          <a:p>
            <a:r>
              <a:rPr lang="en-US">
                <a:solidFill>
                  <a:schemeClr val="tx2">
                    <a:lumMod val="40000"/>
                    <a:lumOff val="60000"/>
                  </a:schemeClr>
                </a:solidFill>
              </a:rPr>
              <a:t>Fixed </a:t>
            </a:r>
            <a:r>
              <a:rPr lang="en-US" sz="4000">
                <a:solidFill>
                  <a:schemeClr val="tx2">
                    <a:lumMod val="40000"/>
                    <a:lumOff val="60000"/>
                  </a:schemeClr>
                </a:solidFill>
              </a:rPr>
              <a:t>Enrollment</a:t>
            </a:r>
            <a:r>
              <a:rPr lang="en-US">
                <a:solidFill>
                  <a:schemeClr val="tx2">
                    <a:lumMod val="40000"/>
                    <a:lumOff val="60000"/>
                  </a:schemeClr>
                </a:solidFill>
              </a:rPr>
              <a:t> Date-Day 10 </a:t>
            </a:r>
          </a:p>
        </p:txBody>
      </p:sp>
      <p:sp>
        <p:nvSpPr>
          <p:cNvPr id="4" name="Content Placeholder 3">
            <a:extLst>
              <a:ext uri="{FF2B5EF4-FFF2-40B4-BE49-F238E27FC236}">
                <a16:creationId xmlns:a16="http://schemas.microsoft.com/office/drawing/2014/main" id="{0A2A343F-B741-4B44-89BB-FA8199942FB5}"/>
              </a:ext>
            </a:extLst>
          </p:cNvPr>
          <p:cNvSpPr>
            <a:spLocks noGrp="1"/>
          </p:cNvSpPr>
          <p:nvPr>
            <p:ph sz="half" idx="2"/>
          </p:nvPr>
        </p:nvSpPr>
        <p:spPr>
          <a:xfrm>
            <a:off x="647700" y="1600200"/>
            <a:ext cx="7848600" cy="4038600"/>
          </a:xfrm>
        </p:spPr>
        <p:txBody>
          <a:bodyPr/>
          <a:lstStyle/>
          <a:p>
            <a:pPr>
              <a:buFont typeface="Wingdings" panose="05000000000000000000" pitchFamily="2" charset="2"/>
              <a:buChar char="Ø"/>
            </a:pPr>
            <a:r>
              <a:rPr lang="en-US">
                <a:solidFill>
                  <a:schemeClr val="bg1"/>
                </a:solidFill>
              </a:rPr>
              <a:t>Financial Aid offers are based on the assumption that you will enroll as a full-time student on or before the tenth day of classes, each semester.</a:t>
            </a:r>
          </a:p>
          <a:p>
            <a:pPr>
              <a:buFont typeface="Wingdings" panose="05000000000000000000" pitchFamily="2" charset="2"/>
              <a:buChar char="Ø"/>
            </a:pPr>
            <a:endParaRPr lang="en-US" sz="1500">
              <a:solidFill>
                <a:schemeClr val="bg1"/>
              </a:solidFill>
            </a:endParaRPr>
          </a:p>
          <a:p>
            <a:pPr>
              <a:buFont typeface="Wingdings" panose="05000000000000000000" pitchFamily="2" charset="2"/>
              <a:buChar char="Ø"/>
            </a:pPr>
            <a:r>
              <a:rPr lang="en-US">
                <a:solidFill>
                  <a:schemeClr val="bg1"/>
                </a:solidFill>
              </a:rPr>
              <a:t>If you are not enrolled full-time (12 or more credits) by Day 10, your aid could be reduced or cancelled.</a:t>
            </a:r>
          </a:p>
          <a:p>
            <a:pPr>
              <a:buFont typeface="Wingdings" panose="05000000000000000000" pitchFamily="2" charset="2"/>
              <a:buChar char="Ø"/>
            </a:pPr>
            <a:endParaRPr lang="en-US" sz="1500">
              <a:solidFill>
                <a:schemeClr val="bg1"/>
              </a:solidFill>
            </a:endParaRPr>
          </a:p>
          <a:p>
            <a:pPr>
              <a:buFont typeface="Wingdings" panose="05000000000000000000" pitchFamily="2" charset="2"/>
              <a:buChar char="Ø"/>
            </a:pPr>
            <a:r>
              <a:rPr lang="en-US" b="1">
                <a:solidFill>
                  <a:schemeClr val="bg1"/>
                </a:solidFill>
              </a:rPr>
              <a:t>Spring Semester Day 10: </a:t>
            </a:r>
            <a:r>
              <a:rPr lang="en-US">
                <a:solidFill>
                  <a:schemeClr val="tx2">
                    <a:lumMod val="40000"/>
                    <a:lumOff val="60000"/>
                  </a:schemeClr>
                </a:solidFill>
              </a:rPr>
              <a:t>January 31, 2022</a:t>
            </a:r>
          </a:p>
          <a:p>
            <a:pPr marL="0" indent="0">
              <a:buNone/>
            </a:pPr>
            <a:endParaRPr lang="en-US">
              <a:solidFill>
                <a:schemeClr val="bg1"/>
              </a:solidFill>
            </a:endParaRPr>
          </a:p>
        </p:txBody>
      </p:sp>
      <p:pic>
        <p:nvPicPr>
          <p:cNvPr id="5" name="Content Placeholder 5">
            <a:extLst>
              <a:ext uri="{FF2B5EF4-FFF2-40B4-BE49-F238E27FC236}">
                <a16:creationId xmlns:a16="http://schemas.microsoft.com/office/drawing/2014/main" id="{3076ECB6-1BCD-4CC8-BA83-4BF039CE2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5943600"/>
            <a:ext cx="2360928" cy="702459"/>
          </a:xfrm>
          <a:prstGeom prst="rect">
            <a:avLst/>
          </a:prstGeom>
        </p:spPr>
      </p:pic>
    </p:spTree>
    <p:extLst>
      <p:ext uri="{BB962C8B-B14F-4D97-AF65-F5344CB8AC3E}">
        <p14:creationId xmlns:p14="http://schemas.microsoft.com/office/powerpoint/2010/main" val="262058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p:spPr>
      </p:pic>
      <p:sp>
        <p:nvSpPr>
          <p:cNvPr id="3" name="Title 2"/>
          <p:cNvSpPr>
            <a:spLocks noGrp="1"/>
          </p:cNvSpPr>
          <p:nvPr>
            <p:ph type="title"/>
          </p:nvPr>
        </p:nvSpPr>
        <p:spPr/>
        <p:txBody>
          <a:bodyPr>
            <a:normAutofit fontScale="90000"/>
          </a:bodyPr>
          <a:lstStyle/>
          <a:p>
            <a:r>
              <a:rPr lang="en-US">
                <a:solidFill>
                  <a:schemeClr val="bg1"/>
                </a:solidFill>
              </a:rPr>
              <a:t>Office of Student Financial Aid Services</a:t>
            </a:r>
          </a:p>
        </p:txBody>
      </p:sp>
      <p:sp>
        <p:nvSpPr>
          <p:cNvPr id="2" name="TextBox 1"/>
          <p:cNvSpPr txBox="1"/>
          <p:nvPr/>
        </p:nvSpPr>
        <p:spPr>
          <a:xfrm>
            <a:off x="609600" y="1417638"/>
            <a:ext cx="8153400" cy="4708981"/>
          </a:xfrm>
          <a:prstGeom prst="rect">
            <a:avLst/>
          </a:prstGeom>
          <a:noFill/>
        </p:spPr>
        <p:txBody>
          <a:bodyPr wrap="square" rtlCol="0">
            <a:spAutoFit/>
          </a:bodyPr>
          <a:lstStyle/>
          <a:p>
            <a:pPr marL="285750" indent="-285750">
              <a:buFont typeface="Arial" panose="020B0604020202020204" pitchFamily="34" charset="0"/>
              <a:buChar char="•"/>
            </a:pPr>
            <a:r>
              <a:rPr lang="en-US" sz="2500">
                <a:solidFill>
                  <a:schemeClr val="bg1"/>
                </a:solidFill>
              </a:rPr>
              <a:t>Open Monday – Friday</a:t>
            </a:r>
          </a:p>
          <a:p>
            <a:pPr marL="742950" lvl="1" indent="-285750">
              <a:buFont typeface="Arial" panose="020B0604020202020204" pitchFamily="34" charset="0"/>
              <a:buChar char="•"/>
            </a:pPr>
            <a:r>
              <a:rPr lang="en-US" sz="2500">
                <a:solidFill>
                  <a:schemeClr val="bg1"/>
                </a:solidFill>
              </a:rPr>
              <a:t>8:00AM – 5:00PM EST</a:t>
            </a:r>
          </a:p>
          <a:p>
            <a:endParaRPr lang="en-US" sz="2500">
              <a:solidFill>
                <a:schemeClr val="bg1"/>
              </a:solidFill>
            </a:endParaRPr>
          </a:p>
          <a:p>
            <a:pPr marL="285750" indent="-285750">
              <a:buFont typeface="Arial" panose="020B0604020202020204" pitchFamily="34" charset="0"/>
              <a:buChar char="•"/>
            </a:pPr>
            <a:r>
              <a:rPr lang="en-US" sz="2500">
                <a:solidFill>
                  <a:schemeClr val="bg1"/>
                </a:solidFill>
              </a:rPr>
              <a:t>Ways to contact our office:</a:t>
            </a:r>
          </a:p>
          <a:p>
            <a:pPr marL="742950" lvl="1" indent="-285750">
              <a:buFont typeface="Arial" panose="020B0604020202020204" pitchFamily="34" charset="0"/>
              <a:buChar char="•"/>
            </a:pPr>
            <a:r>
              <a:rPr lang="en-US" sz="2500">
                <a:solidFill>
                  <a:schemeClr val="bg1"/>
                </a:solidFill>
              </a:rPr>
              <a:t>Email </a:t>
            </a:r>
            <a:r>
              <a:rPr lang="en-US" sz="2500">
                <a:solidFill>
                  <a:srgbClr val="9CCBF2"/>
                </a:solidFill>
              </a:rPr>
              <a:t>financialaid@uconn.edu</a:t>
            </a:r>
          </a:p>
          <a:p>
            <a:pPr marL="742950" lvl="1" indent="-285750">
              <a:buFont typeface="Arial" panose="020B0604020202020204" pitchFamily="34" charset="0"/>
              <a:buChar char="•"/>
            </a:pPr>
            <a:r>
              <a:rPr lang="en-US" sz="2500">
                <a:solidFill>
                  <a:schemeClr val="bg1"/>
                </a:solidFill>
              </a:rPr>
              <a:t>Telephone (860) 486-2819</a:t>
            </a:r>
          </a:p>
          <a:p>
            <a:pPr marL="742950" lvl="1" indent="-285750">
              <a:buFont typeface="Arial" panose="020B0604020202020204" pitchFamily="34" charset="0"/>
              <a:buChar char="•"/>
            </a:pPr>
            <a:r>
              <a:rPr lang="en-US" sz="2500">
                <a:solidFill>
                  <a:schemeClr val="bg1"/>
                </a:solidFill>
              </a:rPr>
              <a:t>In-Person, Storrs Campus</a:t>
            </a:r>
          </a:p>
          <a:p>
            <a:pPr lvl="1"/>
            <a:endParaRPr lang="en-US" sz="2500">
              <a:solidFill>
                <a:schemeClr val="bg1"/>
              </a:solidFill>
            </a:endParaRPr>
          </a:p>
          <a:p>
            <a:pPr marL="285750" indent="-285750">
              <a:buFont typeface="Arial" panose="020B0604020202020204" pitchFamily="34" charset="0"/>
              <a:buChar char="•"/>
            </a:pPr>
            <a:r>
              <a:rPr lang="en-US" sz="2500">
                <a:solidFill>
                  <a:schemeClr val="bg1"/>
                </a:solidFill>
              </a:rPr>
              <a:t>Visit our website for additional information:</a:t>
            </a:r>
          </a:p>
          <a:p>
            <a:pPr marL="742950" lvl="1" indent="-285750">
              <a:buFont typeface="Arial" panose="020B0604020202020204" pitchFamily="34" charset="0"/>
              <a:buChar char="•"/>
            </a:pPr>
            <a:r>
              <a:rPr lang="en-US" sz="2500">
                <a:solidFill>
                  <a:srgbClr val="9CCBF2"/>
                </a:solidFill>
              </a:rPr>
              <a:t>financialaid.uconn.edu</a:t>
            </a:r>
            <a:r>
              <a:rPr lang="en-US" sz="2500">
                <a:solidFill>
                  <a:schemeClr val="bg1"/>
                </a:solidFill>
              </a:rPr>
              <a:t> </a:t>
            </a:r>
          </a:p>
          <a:p>
            <a:pPr marL="285750" indent="-285750">
              <a:buFont typeface="Arial" panose="020B0604020202020204" pitchFamily="34" charset="0"/>
              <a:buChar char="•"/>
            </a:pPr>
            <a:endParaRPr lang="en-US" sz="2500">
              <a:solidFill>
                <a:schemeClr val="bg1"/>
              </a:solidFill>
            </a:endParaRPr>
          </a:p>
          <a:p>
            <a:pPr marL="285750" indent="-285750">
              <a:buFont typeface="Arial" panose="020B0604020202020204" pitchFamily="34" charset="0"/>
              <a:buChar char="•"/>
            </a:pPr>
            <a:endParaRPr lang="en-US" sz="2500">
              <a:solidFill>
                <a:schemeClr val="bg1"/>
              </a:solidFill>
            </a:endParaRPr>
          </a:p>
        </p:txBody>
      </p:sp>
    </p:spTree>
    <p:extLst>
      <p:ext uri="{BB962C8B-B14F-4D97-AF65-F5344CB8AC3E}">
        <p14:creationId xmlns:p14="http://schemas.microsoft.com/office/powerpoint/2010/main" val="3295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p:spPr>
      </p:pic>
      <p:sp>
        <p:nvSpPr>
          <p:cNvPr id="3" name="Title 2"/>
          <p:cNvSpPr>
            <a:spLocks noGrp="1"/>
          </p:cNvSpPr>
          <p:nvPr>
            <p:ph type="title"/>
          </p:nvPr>
        </p:nvSpPr>
        <p:spPr/>
        <p:txBody>
          <a:bodyPr>
            <a:normAutofit/>
          </a:bodyPr>
          <a:lstStyle/>
          <a:p>
            <a:r>
              <a:rPr lang="en-US">
                <a:solidFill>
                  <a:schemeClr val="tx2">
                    <a:lumMod val="40000"/>
                    <a:lumOff val="60000"/>
                  </a:schemeClr>
                </a:solidFill>
              </a:rPr>
              <a:t>Office of the Bursar</a:t>
            </a:r>
          </a:p>
        </p:txBody>
      </p:sp>
      <p:sp>
        <p:nvSpPr>
          <p:cNvPr id="2" name="TextBox 1"/>
          <p:cNvSpPr txBox="1"/>
          <p:nvPr/>
        </p:nvSpPr>
        <p:spPr>
          <a:xfrm>
            <a:off x="609600" y="1417638"/>
            <a:ext cx="8153400" cy="861774"/>
          </a:xfrm>
          <a:prstGeom prst="rect">
            <a:avLst/>
          </a:prstGeom>
          <a:noFill/>
        </p:spPr>
        <p:txBody>
          <a:bodyPr wrap="square" rtlCol="0">
            <a:spAutoFit/>
          </a:bodyPr>
          <a:lstStyle/>
          <a:p>
            <a:pPr marL="285750" indent="-285750">
              <a:buFont typeface="Arial" panose="020B0604020202020204" pitchFamily="34" charset="0"/>
              <a:buChar char="•"/>
            </a:pPr>
            <a:endParaRPr lang="en-US" sz="2500">
              <a:solidFill>
                <a:schemeClr val="bg1"/>
              </a:solidFill>
            </a:endParaRPr>
          </a:p>
          <a:p>
            <a:pPr marL="285750" indent="-285750">
              <a:buFont typeface="Arial" panose="020B0604020202020204" pitchFamily="34" charset="0"/>
              <a:buChar char="•"/>
            </a:pPr>
            <a:endParaRPr lang="en-US" sz="2500">
              <a:solidFill>
                <a:schemeClr val="bg1"/>
              </a:solidFill>
            </a:endParaRPr>
          </a:p>
        </p:txBody>
      </p:sp>
      <p:sp>
        <p:nvSpPr>
          <p:cNvPr id="5" name="Content Placeholder 2"/>
          <p:cNvSpPr>
            <a:spLocks noGrp="1"/>
          </p:cNvSpPr>
          <p:nvPr>
            <p:ph idx="1"/>
          </p:nvPr>
        </p:nvSpPr>
        <p:spPr>
          <a:xfrm>
            <a:off x="457200" y="1600200"/>
            <a:ext cx="8229600" cy="4525963"/>
          </a:xfrm>
        </p:spPr>
        <p:txBody>
          <a:bodyPr vert="horz" lIns="91440" tIns="45720" rIns="91440" bIns="45720" rtlCol="0" anchor="t">
            <a:normAutofit/>
          </a:bodyPr>
          <a:lstStyle/>
          <a:p>
            <a:r>
              <a:rPr lang="en-US">
                <a:solidFill>
                  <a:schemeClr val="bg1"/>
                </a:solidFill>
              </a:rPr>
              <a:t>Facilitates billing of tuition and fees</a:t>
            </a:r>
          </a:p>
          <a:p>
            <a:r>
              <a:rPr lang="en-US">
                <a:solidFill>
                  <a:schemeClr val="bg1"/>
                </a:solidFill>
              </a:rPr>
              <a:t>Tuition and fee collection</a:t>
            </a:r>
            <a:endParaRPr lang="en-US">
              <a:solidFill>
                <a:schemeClr val="bg1"/>
              </a:solidFill>
              <a:cs typeface="Calibri"/>
            </a:endParaRPr>
          </a:p>
          <a:p>
            <a:r>
              <a:rPr lang="en-US">
                <a:solidFill>
                  <a:schemeClr val="bg1"/>
                </a:solidFill>
              </a:rPr>
              <a:t>Issues refunds</a:t>
            </a:r>
            <a:endParaRPr lang="en-US">
              <a:solidFill>
                <a:schemeClr val="bg1"/>
              </a:solidFill>
              <a:cs typeface="Calibri"/>
            </a:endParaRPr>
          </a:p>
          <a:p>
            <a:pPr lvl="1"/>
            <a:r>
              <a:rPr lang="en-US">
                <a:solidFill>
                  <a:schemeClr val="bg1"/>
                </a:solidFill>
              </a:rPr>
              <a:t>Financial Aid</a:t>
            </a:r>
            <a:endParaRPr lang="en-US">
              <a:solidFill>
                <a:schemeClr val="bg1"/>
              </a:solidFill>
              <a:cs typeface="Calibri"/>
            </a:endParaRPr>
          </a:p>
          <a:p>
            <a:pPr lvl="1"/>
            <a:r>
              <a:rPr lang="en-US">
                <a:solidFill>
                  <a:schemeClr val="bg1"/>
                </a:solidFill>
              </a:rPr>
              <a:t>Overpayment</a:t>
            </a:r>
            <a:endParaRPr lang="en-US">
              <a:solidFill>
                <a:schemeClr val="bg1"/>
              </a:solidFill>
              <a:cs typeface="Calibri"/>
            </a:endParaRPr>
          </a:p>
          <a:p>
            <a:pPr marL="0" indent="0">
              <a:buNone/>
            </a:pPr>
            <a:endParaRPr lang="en-US">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743200"/>
            <a:ext cx="3107214" cy="1553607"/>
          </a:xfrm>
          <a:prstGeom prst="rect">
            <a:avLst/>
          </a:prstGeom>
        </p:spPr>
      </p:pic>
    </p:spTree>
    <p:extLst>
      <p:ext uri="{BB962C8B-B14F-4D97-AF65-F5344CB8AC3E}">
        <p14:creationId xmlns:p14="http://schemas.microsoft.com/office/powerpoint/2010/main" val="281537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p:spPr>
      </p:pic>
      <p:sp>
        <p:nvSpPr>
          <p:cNvPr id="3" name="Title 2"/>
          <p:cNvSpPr>
            <a:spLocks noGrp="1"/>
          </p:cNvSpPr>
          <p:nvPr>
            <p:ph type="title"/>
          </p:nvPr>
        </p:nvSpPr>
        <p:spPr>
          <a:xfrm>
            <a:off x="457200" y="381000"/>
            <a:ext cx="8229600" cy="1143000"/>
          </a:xfrm>
        </p:spPr>
        <p:txBody>
          <a:bodyPr>
            <a:normAutofit/>
          </a:bodyPr>
          <a:lstStyle/>
          <a:p>
            <a:r>
              <a:rPr lang="en-US">
                <a:solidFill>
                  <a:schemeClr val="tx2">
                    <a:lumMod val="40000"/>
                    <a:lumOff val="60000"/>
                  </a:schemeClr>
                </a:solidFill>
              </a:rPr>
              <a:t>Discussion Items</a:t>
            </a:r>
          </a:p>
        </p:txBody>
      </p:sp>
      <p:sp>
        <p:nvSpPr>
          <p:cNvPr id="2" name="TextBox 1"/>
          <p:cNvSpPr txBox="1"/>
          <p:nvPr/>
        </p:nvSpPr>
        <p:spPr>
          <a:xfrm>
            <a:off x="1143000" y="1713145"/>
            <a:ext cx="7277100" cy="3801041"/>
          </a:xfrm>
          <a:prstGeom prst="rect">
            <a:avLst/>
          </a:prstGeom>
          <a:noFill/>
        </p:spPr>
        <p:txBody>
          <a:bodyPr wrap="square" lIns="91440" tIns="45720" rIns="91440" bIns="45720" rtlCol="0" anchor="t">
            <a:spAutoFit/>
          </a:bodyPr>
          <a:lstStyle/>
          <a:p>
            <a:r>
              <a:rPr lang="en-US" sz="2400" dirty="0">
                <a:solidFill>
                  <a:schemeClr val="bg1"/>
                </a:solidFill>
              </a:rPr>
              <a:t>Office of the Bursar</a:t>
            </a:r>
            <a:endParaRPr lang="en-US" dirty="0">
              <a:solidFill>
                <a:schemeClr val="bg1"/>
              </a:solidFill>
            </a:endParaRPr>
          </a:p>
          <a:p>
            <a:pPr marL="914400" lvl="1" indent="-457200">
              <a:buFont typeface="+mj-lt"/>
              <a:buAutoNum type="arabicPeriod"/>
            </a:pPr>
            <a:r>
              <a:rPr lang="en-US" sz="2400" dirty="0">
                <a:solidFill>
                  <a:schemeClr val="bg1"/>
                </a:solidFill>
              </a:rPr>
              <a:t>University Fee Bills</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How to View Your Fee Bill</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CEIN Cost</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Payment Options</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Late Payments</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Refunds</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Direct Deposit</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Contact Us</a:t>
            </a:r>
            <a:endParaRPr lang="en-US" sz="2400" dirty="0">
              <a:solidFill>
                <a:schemeClr val="bg1"/>
              </a:solidFill>
              <a:cs typeface="Calibri"/>
            </a:endParaRPr>
          </a:p>
          <a:p>
            <a:r>
              <a:rPr lang="en-US" sz="2500" dirty="0">
                <a:solidFill>
                  <a:schemeClr val="bg1"/>
                </a:solidFill>
              </a:rPr>
              <a:t>  </a:t>
            </a:r>
            <a:endParaRPr lang="en-US" sz="2500" dirty="0">
              <a:solidFill>
                <a:schemeClr val="bg1"/>
              </a:solidFill>
              <a:cs typeface="Calibri"/>
            </a:endParaRPr>
          </a:p>
        </p:txBody>
      </p:sp>
    </p:spTree>
    <p:extLst>
      <p:ext uri="{BB962C8B-B14F-4D97-AF65-F5344CB8AC3E}">
        <p14:creationId xmlns:p14="http://schemas.microsoft.com/office/powerpoint/2010/main" val="41542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p:spPr>
      </p:pic>
      <p:sp>
        <p:nvSpPr>
          <p:cNvPr id="3" name="Title 2"/>
          <p:cNvSpPr>
            <a:spLocks noGrp="1"/>
          </p:cNvSpPr>
          <p:nvPr>
            <p:ph type="title"/>
          </p:nvPr>
        </p:nvSpPr>
        <p:spPr/>
        <p:txBody>
          <a:bodyPr>
            <a:normAutofit/>
          </a:bodyPr>
          <a:lstStyle/>
          <a:p>
            <a:r>
              <a:rPr lang="en-US">
                <a:solidFill>
                  <a:schemeClr val="tx2">
                    <a:lumMod val="40000"/>
                    <a:lumOff val="60000"/>
                  </a:schemeClr>
                </a:solidFill>
              </a:rPr>
              <a:t>University Fee Bills</a:t>
            </a:r>
          </a:p>
        </p:txBody>
      </p:sp>
      <p:sp>
        <p:nvSpPr>
          <p:cNvPr id="5" name="Content Placeholder 2"/>
          <p:cNvSpPr txBox="1">
            <a:spLocks/>
          </p:cNvSpPr>
          <p:nvPr/>
        </p:nvSpPr>
        <p:spPr>
          <a:xfrm>
            <a:off x="381000" y="1295400"/>
            <a:ext cx="5105400" cy="50292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a:solidFill>
                  <a:schemeClr val="tx2">
                    <a:lumMod val="40000"/>
                    <a:lumOff val="60000"/>
                  </a:schemeClr>
                </a:solidFill>
              </a:rPr>
              <a:t>Spring </a:t>
            </a:r>
          </a:p>
          <a:p>
            <a:pPr marL="0" indent="0">
              <a:buNone/>
            </a:pPr>
            <a:r>
              <a:rPr lang="en-US" sz="2400">
                <a:solidFill>
                  <a:schemeClr val="bg1"/>
                </a:solidFill>
              </a:rPr>
              <a:t>Bills posted online and email notifications sent out in late November</a:t>
            </a:r>
          </a:p>
          <a:p>
            <a:r>
              <a:rPr lang="en-US" sz="2400">
                <a:solidFill>
                  <a:schemeClr val="bg1"/>
                </a:solidFill>
              </a:rPr>
              <a:t>Due Date: </a:t>
            </a:r>
            <a:r>
              <a:rPr lang="en-US" sz="2400" b="1">
                <a:solidFill>
                  <a:schemeClr val="tx2">
                    <a:lumMod val="40000"/>
                    <a:lumOff val="60000"/>
                  </a:schemeClr>
                </a:solidFill>
              </a:rPr>
              <a:t>January 8</a:t>
            </a:r>
          </a:p>
          <a:p>
            <a:r>
              <a:rPr lang="en-US" sz="2400">
                <a:solidFill>
                  <a:schemeClr val="bg1"/>
                </a:solidFill>
              </a:rPr>
              <a:t>Refunds: End of January</a:t>
            </a:r>
          </a:p>
          <a:p>
            <a:r>
              <a:rPr lang="en-US" sz="2400">
                <a:solidFill>
                  <a:schemeClr val="bg1"/>
                </a:solidFill>
              </a:rPr>
              <a:t>4 month payment plan available</a:t>
            </a:r>
          </a:p>
          <a:p>
            <a:endParaRPr lang="en-US" sz="2400" b="1">
              <a:solidFill>
                <a:schemeClr val="tx2">
                  <a:lumMod val="40000"/>
                  <a:lumOff val="60000"/>
                </a:schemeClr>
              </a:solidFill>
            </a:endParaRPr>
          </a:p>
          <a:p>
            <a:pPr marL="0" indent="0">
              <a:buNone/>
            </a:pPr>
            <a:r>
              <a:rPr lang="en-US" sz="2400" b="1">
                <a:solidFill>
                  <a:schemeClr val="tx2">
                    <a:lumMod val="40000"/>
                    <a:lumOff val="60000"/>
                  </a:schemeClr>
                </a:solidFill>
              </a:rPr>
              <a:t>Summer </a:t>
            </a:r>
          </a:p>
          <a:p>
            <a:pPr marL="0" indent="0">
              <a:buNone/>
            </a:pPr>
            <a:r>
              <a:rPr lang="en-US" sz="2400">
                <a:solidFill>
                  <a:schemeClr val="bg1"/>
                </a:solidFill>
              </a:rPr>
              <a:t>Bills posted online in April</a:t>
            </a:r>
          </a:p>
          <a:p>
            <a:r>
              <a:rPr lang="en-US" sz="2400">
                <a:solidFill>
                  <a:schemeClr val="bg1"/>
                </a:solidFill>
              </a:rPr>
              <a:t>Due Date: </a:t>
            </a:r>
            <a:r>
              <a:rPr lang="en-US" sz="2400" b="1">
                <a:solidFill>
                  <a:schemeClr val="tx2">
                    <a:lumMod val="40000"/>
                    <a:lumOff val="60000"/>
                  </a:schemeClr>
                </a:solidFill>
              </a:rPr>
              <a:t>Varies</a:t>
            </a:r>
          </a:p>
          <a:p>
            <a:r>
              <a:rPr lang="en-US" sz="2400">
                <a:solidFill>
                  <a:schemeClr val="bg1"/>
                </a:solidFill>
              </a:rPr>
              <a:t>Refunds: End of May</a:t>
            </a:r>
          </a:p>
          <a:p>
            <a:r>
              <a:rPr lang="en-US" sz="2400">
                <a:solidFill>
                  <a:schemeClr val="bg1"/>
                </a:solidFill>
              </a:rPr>
              <a:t>No payment plan available</a:t>
            </a:r>
          </a:p>
          <a:p>
            <a:endParaRPr lang="en-US" sz="2400">
              <a:solidFill>
                <a:schemeClr val="bg1"/>
              </a:solidFill>
            </a:endParaRPr>
          </a:p>
          <a:p>
            <a:endParaRPr lang="en-US" sz="2400">
              <a:solidFill>
                <a:schemeClr val="tx2">
                  <a:lumMod val="40000"/>
                  <a:lumOff val="60000"/>
                </a:schemeClr>
              </a:solidFill>
            </a:endParaRPr>
          </a:p>
          <a:p>
            <a:pPr marL="0" indent="0">
              <a:buNone/>
            </a:pPr>
            <a:r>
              <a:rPr lang="en-US" sz="2400" b="1">
                <a:solidFill>
                  <a:schemeClr val="tx2">
                    <a:lumMod val="40000"/>
                    <a:lumOff val="60000"/>
                  </a:schemeClr>
                </a:solidFill>
              </a:rPr>
              <a:t>Fall </a:t>
            </a:r>
          </a:p>
          <a:p>
            <a:pPr marL="0" indent="0">
              <a:buNone/>
            </a:pPr>
            <a:r>
              <a:rPr lang="en-US" sz="2400">
                <a:solidFill>
                  <a:schemeClr val="bg1"/>
                </a:solidFill>
              </a:rPr>
              <a:t>Bills posted online late June</a:t>
            </a:r>
          </a:p>
          <a:p>
            <a:r>
              <a:rPr lang="en-US" sz="2400">
                <a:solidFill>
                  <a:schemeClr val="bg1"/>
                </a:solidFill>
              </a:rPr>
              <a:t>Due Date: </a:t>
            </a:r>
            <a:r>
              <a:rPr lang="en-US" sz="2400" b="1">
                <a:solidFill>
                  <a:schemeClr val="tx2">
                    <a:lumMod val="40000"/>
                    <a:lumOff val="60000"/>
                  </a:schemeClr>
                </a:solidFill>
              </a:rPr>
              <a:t>August 1</a:t>
            </a:r>
          </a:p>
          <a:p>
            <a:r>
              <a:rPr lang="en-US" sz="2400">
                <a:solidFill>
                  <a:schemeClr val="bg1"/>
                </a:solidFill>
              </a:rPr>
              <a:t>Refunds: End of August</a:t>
            </a:r>
          </a:p>
          <a:p>
            <a:r>
              <a:rPr lang="en-US" sz="2400">
                <a:solidFill>
                  <a:schemeClr val="bg1"/>
                </a:solidFill>
              </a:rPr>
              <a:t>4 month payment plan available</a:t>
            </a:r>
          </a:p>
          <a:p>
            <a:endParaRPr lang="en-US">
              <a:solidFill>
                <a:srgbClr val="9CCBF2"/>
              </a:solidFill>
            </a:endParaRPr>
          </a:p>
        </p:txBody>
      </p:sp>
      <p:pic>
        <p:nvPicPr>
          <p:cNvPr id="7" name="Picture 4" descr="C:\Users\nms06003\AppData\Local\Microsoft\Windows\Temporary Internet Files\Content.IE5\B6DDLK81\MC9003120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5313" y="2057400"/>
            <a:ext cx="3499714" cy="321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21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374316" y="5359606"/>
            <a:ext cx="1770696" cy="526844"/>
          </a:xfrm>
        </p:spPr>
      </p:pic>
      <p:sp>
        <p:nvSpPr>
          <p:cNvPr id="4" name="Title 3"/>
          <p:cNvSpPr>
            <a:spLocks noGrp="1"/>
          </p:cNvSpPr>
          <p:nvPr>
            <p:ph type="title"/>
          </p:nvPr>
        </p:nvSpPr>
        <p:spPr>
          <a:xfrm>
            <a:off x="397497" y="364247"/>
            <a:ext cx="8229600" cy="857250"/>
          </a:xfrm>
        </p:spPr>
        <p:txBody>
          <a:bodyPr/>
          <a:lstStyle/>
          <a:p>
            <a:r>
              <a:rPr lang="en-US">
                <a:solidFill>
                  <a:schemeClr val="tx2">
                    <a:lumMod val="60000"/>
                    <a:lumOff val="40000"/>
                  </a:schemeClr>
                </a:solidFill>
              </a:rPr>
              <a:t>Where can I view my Fee Bill? </a:t>
            </a:r>
          </a:p>
        </p:txBody>
      </p:sp>
      <p:sp>
        <p:nvSpPr>
          <p:cNvPr id="2" name="TextBox 1"/>
          <p:cNvSpPr txBox="1"/>
          <p:nvPr/>
        </p:nvSpPr>
        <p:spPr>
          <a:xfrm>
            <a:off x="278002" y="1432299"/>
            <a:ext cx="8349095" cy="4362733"/>
          </a:xfrm>
          <a:prstGeom prst="rect">
            <a:avLst/>
          </a:prstGeom>
          <a:noFill/>
        </p:spPr>
        <p:txBody>
          <a:bodyPr wrap="square" lIns="91440" tIns="45720" rIns="91440" bIns="45720" rtlCol="0" anchor="t">
            <a:spAutoFit/>
          </a:bodyPr>
          <a:lstStyle/>
          <a:p>
            <a:r>
              <a:rPr lang="en-US" sz="2400">
                <a:solidFill>
                  <a:schemeClr val="bg1"/>
                </a:solidFill>
              </a:rPr>
              <a:t>Fee bills are issued in the Student Administration System (system of record)</a:t>
            </a:r>
          </a:p>
          <a:p>
            <a:endParaRPr lang="en-US" sz="2400">
              <a:solidFill>
                <a:schemeClr val="bg1"/>
              </a:solidFill>
            </a:endParaRPr>
          </a:p>
          <a:p>
            <a:r>
              <a:rPr lang="en-US" sz="2400" b="1">
                <a:solidFill>
                  <a:schemeClr val="bg1"/>
                </a:solidFill>
              </a:rPr>
              <a:t>Action Items for Fee Bills </a:t>
            </a:r>
          </a:p>
          <a:p>
            <a:pPr marL="213995" indent="-213995">
              <a:buFont typeface="Arial" panose="020B0604020202020204" pitchFamily="34" charset="0"/>
              <a:buChar char="•"/>
            </a:pPr>
            <a:r>
              <a:rPr lang="en-US" sz="2400">
                <a:solidFill>
                  <a:schemeClr val="bg1"/>
                </a:solidFill>
              </a:rPr>
              <a:t>SF Agreement </a:t>
            </a:r>
            <a:endParaRPr lang="en-US" sz="2400">
              <a:solidFill>
                <a:schemeClr val="bg1"/>
              </a:solidFill>
              <a:cs typeface="Calibri"/>
            </a:endParaRPr>
          </a:p>
          <a:p>
            <a:pPr marL="556895" lvl="1" indent="-213995">
              <a:buFont typeface="Arial" panose="020B0604020202020204" pitchFamily="34" charset="0"/>
              <a:buChar char="•"/>
            </a:pPr>
            <a:r>
              <a:rPr lang="en-US" sz="2400">
                <a:solidFill>
                  <a:schemeClr val="bg1"/>
                </a:solidFill>
              </a:rPr>
              <a:t>“Announcements” Tile</a:t>
            </a:r>
            <a:endParaRPr lang="en-US" sz="2400">
              <a:solidFill>
                <a:schemeClr val="bg1"/>
              </a:solidFill>
              <a:cs typeface="Calibri"/>
            </a:endParaRPr>
          </a:p>
          <a:p>
            <a:pPr marL="213995" indent="-213995">
              <a:buFont typeface="Arial" panose="020B0604020202020204" pitchFamily="34" charset="0"/>
              <a:buChar char="•"/>
            </a:pPr>
            <a:r>
              <a:rPr lang="en-US" sz="2400">
                <a:solidFill>
                  <a:schemeClr val="bg1"/>
                </a:solidFill>
              </a:rPr>
              <a:t>Health Insurance waiver</a:t>
            </a:r>
            <a:endParaRPr lang="en-US" sz="2400">
              <a:solidFill>
                <a:schemeClr val="bg1"/>
              </a:solidFill>
              <a:cs typeface="Calibri"/>
            </a:endParaRPr>
          </a:p>
          <a:p>
            <a:pPr marL="556895" lvl="1" indent="-213995">
              <a:buFont typeface="Arial" panose="020B0604020202020204" pitchFamily="34" charset="0"/>
              <a:buChar char="•"/>
            </a:pPr>
            <a:r>
              <a:rPr lang="en-US" sz="2400">
                <a:solidFill>
                  <a:schemeClr val="bg1"/>
                </a:solidFill>
              </a:rPr>
              <a:t>2/5</a:t>
            </a:r>
            <a:endParaRPr lang="en-US" sz="2400">
              <a:solidFill>
                <a:schemeClr val="bg1"/>
              </a:solidFill>
              <a:cs typeface="Calibri"/>
            </a:endParaRPr>
          </a:p>
          <a:p>
            <a:pPr marL="556895" lvl="1" indent="-213995">
              <a:buFont typeface="Arial" panose="020B0604020202020204" pitchFamily="34" charset="0"/>
              <a:buChar char="•"/>
            </a:pPr>
            <a:r>
              <a:rPr lang="en-US" sz="2400">
                <a:solidFill>
                  <a:schemeClr val="bg1"/>
                </a:solidFill>
                <a:cs typeface="Calibri"/>
              </a:rPr>
              <a:t>9/15</a:t>
            </a:r>
            <a:endParaRPr lang="en-US" sz="2400">
              <a:solidFill>
                <a:schemeClr val="bg1"/>
              </a:solidFill>
            </a:endParaRPr>
          </a:p>
          <a:p>
            <a:pPr marL="213995" indent="-213995">
              <a:buFont typeface="Arial" panose="020B0604020202020204" pitchFamily="34" charset="0"/>
              <a:buChar char="•"/>
            </a:pPr>
            <a:r>
              <a:rPr lang="en-US" sz="2400">
                <a:solidFill>
                  <a:schemeClr val="bg1"/>
                </a:solidFill>
              </a:rPr>
              <a:t>Title IV waiver</a:t>
            </a:r>
            <a:endParaRPr lang="en-US" sz="2400">
              <a:solidFill>
                <a:schemeClr val="bg1"/>
              </a:solidFill>
              <a:cs typeface="Calibri"/>
            </a:endParaRPr>
          </a:p>
          <a:p>
            <a:pPr marL="556895" lvl="1" indent="-213995">
              <a:buFont typeface="Arial" panose="020B0604020202020204" pitchFamily="34" charset="0"/>
              <a:buChar char="•"/>
            </a:pPr>
            <a:r>
              <a:rPr lang="en-US" sz="2400">
                <a:solidFill>
                  <a:schemeClr val="bg1"/>
                </a:solidFill>
              </a:rPr>
              <a:t>MISC Fees</a:t>
            </a:r>
            <a:endParaRPr lang="en-US" sz="2400">
              <a:solidFill>
                <a:schemeClr val="bg1"/>
              </a:solidFill>
              <a:cs typeface="Calibri"/>
            </a:endParaRPr>
          </a:p>
          <a:p>
            <a:endParaRPr lang="en-US" sz="1350">
              <a:solidFill>
                <a:schemeClr val="bg1"/>
              </a:solidFill>
            </a:endParaRPr>
          </a:p>
        </p:txBody>
      </p:sp>
      <p:cxnSp>
        <p:nvCxnSpPr>
          <p:cNvPr id="24" name="Straight Arrow Connector 23"/>
          <p:cNvCxnSpPr/>
          <p:nvPr/>
        </p:nvCxnSpPr>
        <p:spPr>
          <a:xfrm>
            <a:off x="6092167" y="2693873"/>
            <a:ext cx="301337" cy="409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a:cxnSpLocks/>
          </p:cNvCxnSpPr>
          <p:nvPr/>
        </p:nvCxnSpPr>
        <p:spPr>
          <a:xfrm>
            <a:off x="3786789" y="3335283"/>
            <a:ext cx="3013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9" name="Picture 8">
            <a:extLst>
              <a:ext uri="{FF2B5EF4-FFF2-40B4-BE49-F238E27FC236}">
                <a16:creationId xmlns:a16="http://schemas.microsoft.com/office/drawing/2014/main" id="{4FE5B272-ED42-477F-B56B-C32D9E0B5166}"/>
              </a:ext>
            </a:extLst>
          </p:cNvPr>
          <p:cNvPicPr>
            <a:picLocks noChangeAspect="1"/>
          </p:cNvPicPr>
          <p:nvPr/>
        </p:nvPicPr>
        <p:blipFill>
          <a:blip r:embed="rId5"/>
          <a:stretch>
            <a:fillRect/>
          </a:stretch>
        </p:blipFill>
        <p:spPr>
          <a:xfrm>
            <a:off x="4205214" y="2680855"/>
            <a:ext cx="1640860" cy="1308857"/>
          </a:xfrm>
          <a:prstGeom prst="rect">
            <a:avLst/>
          </a:prstGeom>
        </p:spPr>
      </p:pic>
      <p:pic>
        <p:nvPicPr>
          <p:cNvPr id="11" name="Picture 10">
            <a:extLst>
              <a:ext uri="{FF2B5EF4-FFF2-40B4-BE49-F238E27FC236}">
                <a16:creationId xmlns:a16="http://schemas.microsoft.com/office/drawing/2014/main" id="{BAF8CD0B-8293-485A-8CDB-E6BD45691258}"/>
              </a:ext>
            </a:extLst>
          </p:cNvPr>
          <p:cNvPicPr>
            <a:picLocks noChangeAspect="1"/>
          </p:cNvPicPr>
          <p:nvPr/>
        </p:nvPicPr>
        <p:blipFill>
          <a:blip r:embed="rId6"/>
          <a:stretch>
            <a:fillRect/>
          </a:stretch>
        </p:blipFill>
        <p:spPr>
          <a:xfrm>
            <a:off x="6505437" y="2170571"/>
            <a:ext cx="1881485" cy="2687837"/>
          </a:xfrm>
          <a:prstGeom prst="rect">
            <a:avLst/>
          </a:prstGeom>
        </p:spPr>
      </p:pic>
    </p:spTree>
    <p:custDataLst>
      <p:tags r:id="rId1"/>
    </p:custDataLst>
    <p:extLst>
      <p:ext uri="{BB962C8B-B14F-4D97-AF65-F5344CB8AC3E}">
        <p14:creationId xmlns:p14="http://schemas.microsoft.com/office/powerpoint/2010/main" val="396413957"/>
      </p:ext>
    </p:extLst>
  </p:cSld>
  <p:clrMapOvr>
    <a:masterClrMapping/>
  </p:clrMapOvr>
  <mc:AlternateContent xmlns:mc="http://schemas.openxmlformats.org/markup-compatibility/2006" xmlns:p14="http://schemas.microsoft.com/office/powerpoint/2010/main">
    <mc:Choice Requires="p14">
      <p:transition spd="slow" p14:dur="2000" advTm="204889"/>
    </mc:Choice>
    <mc:Fallback xmlns="">
      <p:transition spd="slow" advTm="20488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p:spPr>
      </p:pic>
      <p:sp>
        <p:nvSpPr>
          <p:cNvPr id="3" name="Title 2"/>
          <p:cNvSpPr>
            <a:spLocks noGrp="1"/>
          </p:cNvSpPr>
          <p:nvPr>
            <p:ph type="title"/>
          </p:nvPr>
        </p:nvSpPr>
        <p:spPr>
          <a:xfrm>
            <a:off x="457200" y="381000"/>
            <a:ext cx="8229600" cy="1143000"/>
          </a:xfrm>
        </p:spPr>
        <p:txBody>
          <a:bodyPr>
            <a:normAutofit/>
          </a:bodyPr>
          <a:lstStyle/>
          <a:p>
            <a:r>
              <a:rPr lang="en-US">
                <a:solidFill>
                  <a:schemeClr val="tx2">
                    <a:lumMod val="40000"/>
                    <a:lumOff val="60000"/>
                  </a:schemeClr>
                </a:solidFill>
              </a:rPr>
              <a:t>Discussion Items</a:t>
            </a:r>
          </a:p>
        </p:txBody>
      </p:sp>
      <p:sp>
        <p:nvSpPr>
          <p:cNvPr id="2" name="TextBox 1"/>
          <p:cNvSpPr txBox="1"/>
          <p:nvPr/>
        </p:nvSpPr>
        <p:spPr>
          <a:xfrm>
            <a:off x="1143000" y="1713145"/>
            <a:ext cx="7277100" cy="3062377"/>
          </a:xfrm>
          <a:prstGeom prst="rect">
            <a:avLst/>
          </a:prstGeom>
          <a:noFill/>
        </p:spPr>
        <p:txBody>
          <a:bodyPr wrap="square" lIns="91440" tIns="45720" rIns="91440" bIns="45720" rtlCol="0" anchor="t">
            <a:spAutoFit/>
          </a:bodyPr>
          <a:lstStyle/>
          <a:p>
            <a:r>
              <a:rPr lang="en-US" sz="2400" dirty="0">
                <a:solidFill>
                  <a:schemeClr val="bg1"/>
                </a:solidFill>
                <a:ea typeface="+mn-lt"/>
                <a:cs typeface="+mn-lt"/>
              </a:rPr>
              <a:t>Office of Student Financial Aid Services</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Financial Aid Timeline</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Complete the FAFSA/Dependency Status</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Federal and Private Loan Options</a:t>
            </a:r>
          </a:p>
          <a:p>
            <a:pPr marL="914400" lvl="1" indent="-457200">
              <a:buFont typeface="+mj-lt"/>
              <a:buAutoNum type="arabicPeriod"/>
            </a:pPr>
            <a:r>
              <a:rPr lang="en-US" sz="2400" dirty="0">
                <a:solidFill>
                  <a:schemeClr val="bg1"/>
                </a:solidFill>
              </a:rPr>
              <a:t>Spring 2022 Cost of Attendance</a:t>
            </a:r>
          </a:p>
          <a:p>
            <a:pPr marL="914400" lvl="1" indent="-457200">
              <a:buFont typeface="+mj-lt"/>
              <a:buAutoNum type="arabicPeriod"/>
            </a:pPr>
            <a:r>
              <a:rPr lang="en-US" sz="2400" dirty="0">
                <a:solidFill>
                  <a:schemeClr val="bg1"/>
                </a:solidFill>
              </a:rPr>
              <a:t>Fixed Enrollment Date – Day 10</a:t>
            </a:r>
          </a:p>
          <a:p>
            <a:pPr marL="914400" lvl="1" indent="-457200">
              <a:buAutoNum type="arabicPeriod"/>
            </a:pPr>
            <a:r>
              <a:rPr lang="en-US" sz="2400" dirty="0">
                <a:solidFill>
                  <a:schemeClr val="bg1"/>
                </a:solidFill>
                <a:cs typeface="Calibri"/>
              </a:rPr>
              <a:t>Contact Information</a:t>
            </a:r>
            <a:endParaRPr lang="en-US" sz="2400" dirty="0">
              <a:solidFill>
                <a:schemeClr val="bg1"/>
              </a:solidFill>
            </a:endParaRPr>
          </a:p>
          <a:p>
            <a:r>
              <a:rPr lang="en-US" sz="2500" dirty="0">
                <a:solidFill>
                  <a:schemeClr val="bg1"/>
                </a:solidFill>
              </a:rPr>
              <a:t>  </a:t>
            </a:r>
          </a:p>
        </p:txBody>
      </p:sp>
    </p:spTree>
    <p:extLst>
      <p:ext uri="{BB962C8B-B14F-4D97-AF65-F5344CB8AC3E}">
        <p14:creationId xmlns:p14="http://schemas.microsoft.com/office/powerpoint/2010/main" val="131064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374316" y="5359606"/>
            <a:ext cx="1770696" cy="526844"/>
          </a:xfrm>
        </p:spPr>
      </p:pic>
      <p:sp>
        <p:nvSpPr>
          <p:cNvPr id="4" name="Title 3"/>
          <p:cNvSpPr>
            <a:spLocks noGrp="1"/>
          </p:cNvSpPr>
          <p:nvPr>
            <p:ph type="title"/>
          </p:nvPr>
        </p:nvSpPr>
        <p:spPr>
          <a:xfrm>
            <a:off x="345498" y="428664"/>
            <a:ext cx="8229600" cy="857250"/>
          </a:xfrm>
        </p:spPr>
        <p:txBody>
          <a:bodyPr/>
          <a:lstStyle/>
          <a:p>
            <a:r>
              <a:rPr lang="en-US">
                <a:solidFill>
                  <a:schemeClr val="tx2">
                    <a:lumMod val="60000"/>
                    <a:lumOff val="40000"/>
                  </a:schemeClr>
                </a:solidFill>
              </a:rPr>
              <a:t>How much does CEIN cost?</a:t>
            </a:r>
          </a:p>
        </p:txBody>
      </p:sp>
      <p:sp>
        <p:nvSpPr>
          <p:cNvPr id="2" name="TextBox 1"/>
          <p:cNvSpPr txBox="1"/>
          <p:nvPr/>
        </p:nvSpPr>
        <p:spPr>
          <a:xfrm>
            <a:off x="285751" y="1823605"/>
            <a:ext cx="8349095" cy="3070071"/>
          </a:xfrm>
          <a:prstGeom prst="rect">
            <a:avLst/>
          </a:prstGeom>
          <a:noFill/>
        </p:spPr>
        <p:txBody>
          <a:bodyPr wrap="square" rtlCol="0">
            <a:spAutoFit/>
          </a:bodyPr>
          <a:lstStyle/>
          <a:p>
            <a:r>
              <a:rPr lang="en-US" sz="2000">
                <a:solidFill>
                  <a:schemeClr val="bg1"/>
                </a:solidFill>
              </a:rPr>
              <a:t>An example of costs per term as a CEIN student are below: </a:t>
            </a:r>
          </a:p>
          <a:p>
            <a:endParaRPr lang="en-US" sz="2000">
              <a:solidFill>
                <a:schemeClr val="bg1"/>
              </a:solidFill>
            </a:endParaRPr>
          </a:p>
          <a:p>
            <a:r>
              <a:rPr lang="en-US" sz="2000" b="1">
                <a:solidFill>
                  <a:schemeClr val="bg1"/>
                </a:solidFill>
              </a:rPr>
              <a:t>Calendar Year 2021-2022</a:t>
            </a:r>
          </a:p>
          <a:p>
            <a:pPr marL="214313" indent="-214313">
              <a:buFont typeface="Arial" panose="020B0604020202020204" pitchFamily="34" charset="0"/>
              <a:buChar char="•"/>
            </a:pPr>
            <a:r>
              <a:rPr lang="en-US" sz="2000">
                <a:solidFill>
                  <a:schemeClr val="bg1"/>
                </a:solidFill>
              </a:rPr>
              <a:t>Transit Fee</a:t>
            </a:r>
          </a:p>
          <a:p>
            <a:pPr marL="557213" lvl="1" indent="-214313">
              <a:buFont typeface="Arial" panose="020B0604020202020204" pitchFamily="34" charset="0"/>
              <a:buChar char="•"/>
            </a:pPr>
            <a:r>
              <a:rPr lang="en-US" sz="2000">
                <a:solidFill>
                  <a:schemeClr val="bg1"/>
                </a:solidFill>
              </a:rPr>
              <a:t>Storrs Campus only</a:t>
            </a:r>
          </a:p>
          <a:p>
            <a:pPr marL="214313" indent="-214313">
              <a:buFont typeface="Arial" panose="020B0604020202020204" pitchFamily="34" charset="0"/>
              <a:buChar char="•"/>
            </a:pPr>
            <a:r>
              <a:rPr lang="en-US" sz="2000">
                <a:solidFill>
                  <a:schemeClr val="bg1"/>
                </a:solidFill>
              </a:rPr>
              <a:t>Technology fee</a:t>
            </a:r>
          </a:p>
          <a:p>
            <a:pPr marL="214313" indent="-214313">
              <a:buFont typeface="Arial" panose="020B0604020202020204" pitchFamily="34" charset="0"/>
              <a:buChar char="•"/>
            </a:pPr>
            <a:r>
              <a:rPr lang="en-US" sz="2000">
                <a:solidFill>
                  <a:schemeClr val="bg1"/>
                </a:solidFill>
              </a:rPr>
              <a:t>Infrastructure Fee</a:t>
            </a:r>
          </a:p>
          <a:p>
            <a:pPr marL="214313" indent="-214313">
              <a:buFont typeface="Arial" panose="020B0604020202020204" pitchFamily="34" charset="0"/>
              <a:buChar char="•"/>
            </a:pPr>
            <a:r>
              <a:rPr lang="en-US" sz="2000">
                <a:solidFill>
                  <a:schemeClr val="bg1"/>
                </a:solidFill>
              </a:rPr>
              <a:t>Tuition</a:t>
            </a:r>
          </a:p>
          <a:p>
            <a:pPr marL="557213" lvl="1" indent="-214313">
              <a:buFont typeface="Arial" panose="020B0604020202020204" pitchFamily="34" charset="0"/>
              <a:buChar char="•"/>
            </a:pPr>
            <a:r>
              <a:rPr lang="en-US" sz="2000">
                <a:solidFill>
                  <a:schemeClr val="bg1"/>
                </a:solidFill>
              </a:rPr>
              <a:t>($867.00 per credit)</a:t>
            </a:r>
          </a:p>
          <a:p>
            <a:endParaRPr lang="en-US" sz="1350">
              <a:solidFill>
                <a:schemeClr val="bg1"/>
              </a:solidFill>
            </a:endParaRPr>
          </a:p>
        </p:txBody>
      </p:sp>
      <p:pic>
        <p:nvPicPr>
          <p:cNvPr id="5" name="Picture 4">
            <a:extLst>
              <a:ext uri="{FF2B5EF4-FFF2-40B4-BE49-F238E27FC236}">
                <a16:creationId xmlns:a16="http://schemas.microsoft.com/office/drawing/2014/main" id="{8A6EB68E-E490-45FA-87A2-DAF48CE7F8E2}"/>
              </a:ext>
            </a:extLst>
          </p:cNvPr>
          <p:cNvPicPr>
            <a:picLocks noChangeAspect="1"/>
          </p:cNvPicPr>
          <p:nvPr/>
        </p:nvPicPr>
        <p:blipFill>
          <a:blip r:embed="rId5"/>
          <a:stretch>
            <a:fillRect/>
          </a:stretch>
        </p:blipFill>
        <p:spPr>
          <a:xfrm>
            <a:off x="4400550" y="2376769"/>
            <a:ext cx="3656186" cy="2445146"/>
          </a:xfrm>
          <a:prstGeom prst="rect">
            <a:avLst/>
          </a:prstGeom>
        </p:spPr>
      </p:pic>
    </p:spTree>
    <p:custDataLst>
      <p:tags r:id="rId1"/>
    </p:custDataLst>
    <p:extLst>
      <p:ext uri="{BB962C8B-B14F-4D97-AF65-F5344CB8AC3E}">
        <p14:creationId xmlns:p14="http://schemas.microsoft.com/office/powerpoint/2010/main" val="1621874072"/>
      </p:ext>
    </p:extLst>
  </p:cSld>
  <p:clrMapOvr>
    <a:masterClrMapping/>
  </p:clrMapOvr>
  <mc:AlternateContent xmlns:mc="http://schemas.openxmlformats.org/markup-compatibility/2006" xmlns:p14="http://schemas.microsoft.com/office/powerpoint/2010/main">
    <mc:Choice Requires="p14">
      <p:transition spd="slow" p14:dur="2000" advTm="204889"/>
    </mc:Choice>
    <mc:Fallback xmlns="">
      <p:transition spd="slow" advTm="20488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971838" y="5331016"/>
            <a:ext cx="1770696" cy="526844"/>
          </a:xfrm>
        </p:spPr>
      </p:pic>
      <p:sp>
        <p:nvSpPr>
          <p:cNvPr id="4" name="Title 3"/>
          <p:cNvSpPr>
            <a:spLocks noGrp="1"/>
          </p:cNvSpPr>
          <p:nvPr>
            <p:ph type="title"/>
          </p:nvPr>
        </p:nvSpPr>
        <p:spPr>
          <a:xfrm>
            <a:off x="226178" y="511333"/>
            <a:ext cx="8629649" cy="734399"/>
          </a:xfrm>
        </p:spPr>
        <p:txBody>
          <a:bodyPr>
            <a:normAutofit fontScale="90000"/>
          </a:bodyPr>
          <a:lstStyle/>
          <a:p>
            <a:r>
              <a:rPr lang="en-US">
                <a:solidFill>
                  <a:schemeClr val="tx2">
                    <a:lumMod val="60000"/>
                    <a:lumOff val="40000"/>
                  </a:schemeClr>
                </a:solidFill>
              </a:rPr>
              <a:t>Payment Options</a:t>
            </a:r>
          </a:p>
        </p:txBody>
      </p:sp>
      <p:sp>
        <p:nvSpPr>
          <p:cNvPr id="2" name="TextBox 1"/>
          <p:cNvSpPr txBox="1"/>
          <p:nvPr/>
        </p:nvSpPr>
        <p:spPr>
          <a:xfrm>
            <a:off x="401466" y="1245732"/>
            <a:ext cx="4457279" cy="4455066"/>
          </a:xfrm>
          <a:prstGeom prst="rect">
            <a:avLst/>
          </a:prstGeom>
          <a:noFill/>
        </p:spPr>
        <p:txBody>
          <a:bodyPr wrap="square" rtlCol="0">
            <a:spAutoFit/>
          </a:bodyPr>
          <a:lstStyle/>
          <a:p>
            <a:endParaRPr lang="en-US">
              <a:solidFill>
                <a:schemeClr val="bg1"/>
              </a:solidFill>
            </a:endParaRPr>
          </a:p>
          <a:p>
            <a:r>
              <a:rPr lang="en-US" b="1">
                <a:solidFill>
                  <a:schemeClr val="bg1"/>
                </a:solidFill>
              </a:rPr>
              <a:t>Electronic </a:t>
            </a:r>
          </a:p>
          <a:p>
            <a:pPr marL="428625" indent="-428625">
              <a:buFont typeface="Arial" panose="020B0604020202020204" pitchFamily="34" charset="0"/>
              <a:buChar char="•"/>
            </a:pPr>
            <a:r>
              <a:rPr lang="en-US">
                <a:solidFill>
                  <a:schemeClr val="bg1"/>
                </a:solidFill>
                <a:cs typeface="Calibri"/>
              </a:rPr>
              <a:t>E-check</a:t>
            </a:r>
          </a:p>
          <a:p>
            <a:pPr marL="428625" indent="-428625">
              <a:buFont typeface="Arial" panose="020B0604020202020204" pitchFamily="34" charset="0"/>
              <a:buChar char="•"/>
            </a:pPr>
            <a:r>
              <a:rPr lang="en-US">
                <a:solidFill>
                  <a:schemeClr val="bg1"/>
                </a:solidFill>
                <a:cs typeface="Calibri"/>
              </a:rPr>
              <a:t>Credit Card (2.85% Convenience fee)</a:t>
            </a:r>
          </a:p>
          <a:p>
            <a:pPr marL="428625" indent="-428625">
              <a:buFont typeface="Arial" panose="020B0604020202020204" pitchFamily="34" charset="0"/>
              <a:buChar char="•"/>
            </a:pPr>
            <a:r>
              <a:rPr lang="en-US">
                <a:solidFill>
                  <a:schemeClr val="bg1"/>
                </a:solidFill>
                <a:cs typeface="Calibri"/>
              </a:rPr>
              <a:t>Western Union</a:t>
            </a:r>
          </a:p>
          <a:p>
            <a:endParaRPr lang="en-US">
              <a:solidFill>
                <a:schemeClr val="bg1"/>
              </a:solidFill>
            </a:endParaRPr>
          </a:p>
          <a:p>
            <a:r>
              <a:rPr lang="en-US" b="1">
                <a:solidFill>
                  <a:schemeClr val="bg1"/>
                </a:solidFill>
              </a:rPr>
              <a:t>In person/mail</a:t>
            </a:r>
          </a:p>
          <a:p>
            <a:pPr marL="428625" indent="-428625">
              <a:buFont typeface="Arial" panose="020B0604020202020204" pitchFamily="34" charset="0"/>
              <a:buChar char="•"/>
            </a:pPr>
            <a:r>
              <a:rPr lang="en-US">
                <a:solidFill>
                  <a:schemeClr val="bg1"/>
                </a:solidFill>
                <a:cs typeface="Calibri"/>
              </a:rPr>
              <a:t>Check, bank check, money order, 529</a:t>
            </a:r>
          </a:p>
          <a:p>
            <a:pPr marL="428625" indent="-428625">
              <a:buFont typeface="Arial" panose="020B0604020202020204" pitchFamily="34" charset="0"/>
              <a:buChar char="•"/>
            </a:pPr>
            <a:r>
              <a:rPr lang="en-US">
                <a:solidFill>
                  <a:schemeClr val="bg1"/>
                </a:solidFill>
                <a:cs typeface="Calibri"/>
              </a:rPr>
              <a:t>No Cash Accepted</a:t>
            </a:r>
          </a:p>
          <a:p>
            <a:endParaRPr lang="en-US">
              <a:solidFill>
                <a:schemeClr val="bg1"/>
              </a:solidFill>
            </a:endParaRPr>
          </a:p>
          <a:p>
            <a:r>
              <a:rPr lang="en-US" b="1">
                <a:solidFill>
                  <a:schemeClr val="bg1"/>
                </a:solidFill>
              </a:rPr>
              <a:t>Payment Plan </a:t>
            </a:r>
          </a:p>
          <a:p>
            <a:pPr marL="428625" indent="-428625">
              <a:buFont typeface="Arial" panose="020B0604020202020204" pitchFamily="34" charset="0"/>
              <a:buChar char="•"/>
            </a:pPr>
            <a:r>
              <a:rPr lang="en-US">
                <a:solidFill>
                  <a:schemeClr val="bg1"/>
                </a:solidFill>
                <a:cs typeface="Calibri"/>
              </a:rPr>
              <a:t>$100.00 enrollment fee, per term</a:t>
            </a:r>
          </a:p>
          <a:p>
            <a:pPr marL="428625" indent="-428625">
              <a:buFont typeface="Arial" panose="020B0604020202020204" pitchFamily="34" charset="0"/>
              <a:buChar char="•"/>
            </a:pPr>
            <a:r>
              <a:rPr lang="en-US">
                <a:solidFill>
                  <a:schemeClr val="bg1"/>
                </a:solidFill>
                <a:cs typeface="Calibri"/>
              </a:rPr>
              <a:t>4 equal installments</a:t>
            </a:r>
          </a:p>
          <a:p>
            <a:pPr marL="428625" indent="-428625">
              <a:buFont typeface="Arial" panose="020B0604020202020204" pitchFamily="34" charset="0"/>
              <a:buChar char="•"/>
            </a:pPr>
            <a:r>
              <a:rPr lang="en-US">
                <a:solidFill>
                  <a:schemeClr val="bg1"/>
                </a:solidFill>
                <a:cs typeface="Calibri"/>
              </a:rPr>
              <a:t>Fall 7/15, 8/15, 9/15, 10/15</a:t>
            </a:r>
          </a:p>
          <a:p>
            <a:pPr marL="428625" indent="-428625">
              <a:buFont typeface="Arial" panose="020B0604020202020204" pitchFamily="34" charset="0"/>
              <a:buChar char="•"/>
            </a:pPr>
            <a:r>
              <a:rPr lang="en-US">
                <a:solidFill>
                  <a:schemeClr val="bg1"/>
                </a:solidFill>
                <a:cs typeface="Calibri"/>
              </a:rPr>
              <a:t>Spring 12/15, 1/15, 2/15, 3/15</a:t>
            </a:r>
          </a:p>
          <a:p>
            <a:endParaRPr lang="en-US" sz="1350">
              <a:solidFill>
                <a:schemeClr val="bg1"/>
              </a:solidFill>
            </a:endParaRPr>
          </a:p>
        </p:txBody>
      </p:sp>
      <p:pic>
        <p:nvPicPr>
          <p:cNvPr id="11" name="Picture 10">
            <a:extLst>
              <a:ext uri="{FF2B5EF4-FFF2-40B4-BE49-F238E27FC236}">
                <a16:creationId xmlns:a16="http://schemas.microsoft.com/office/drawing/2014/main" id="{553632C2-AF68-4C89-8F75-3BD2C512A78F}"/>
              </a:ext>
            </a:extLst>
          </p:cNvPr>
          <p:cNvPicPr>
            <a:picLocks noChangeAspect="1"/>
          </p:cNvPicPr>
          <p:nvPr/>
        </p:nvPicPr>
        <p:blipFill>
          <a:blip r:embed="rId5"/>
          <a:stretch>
            <a:fillRect/>
          </a:stretch>
        </p:blipFill>
        <p:spPr>
          <a:xfrm>
            <a:off x="4541003" y="1512320"/>
            <a:ext cx="1774339" cy="2534770"/>
          </a:xfrm>
          <a:prstGeom prst="rect">
            <a:avLst/>
          </a:prstGeom>
        </p:spPr>
      </p:pic>
      <p:pic>
        <p:nvPicPr>
          <p:cNvPr id="13" name="Picture 12">
            <a:extLst>
              <a:ext uri="{FF2B5EF4-FFF2-40B4-BE49-F238E27FC236}">
                <a16:creationId xmlns:a16="http://schemas.microsoft.com/office/drawing/2014/main" id="{AD828109-52C7-4BC3-BA91-6617952ED625}"/>
              </a:ext>
            </a:extLst>
          </p:cNvPr>
          <p:cNvPicPr>
            <a:picLocks noChangeAspect="1"/>
          </p:cNvPicPr>
          <p:nvPr/>
        </p:nvPicPr>
        <p:blipFill>
          <a:blip r:embed="rId6"/>
          <a:stretch>
            <a:fillRect/>
          </a:stretch>
        </p:blipFill>
        <p:spPr>
          <a:xfrm>
            <a:off x="6436227" y="2259281"/>
            <a:ext cx="2590800" cy="748246"/>
          </a:xfrm>
          <a:prstGeom prst="rect">
            <a:avLst/>
          </a:prstGeom>
        </p:spPr>
      </p:pic>
      <p:pic>
        <p:nvPicPr>
          <p:cNvPr id="15" name="Picture 14">
            <a:extLst>
              <a:ext uri="{FF2B5EF4-FFF2-40B4-BE49-F238E27FC236}">
                <a16:creationId xmlns:a16="http://schemas.microsoft.com/office/drawing/2014/main" id="{A460581D-5D99-4094-BDB4-4FE26DCF2C8F}"/>
              </a:ext>
            </a:extLst>
          </p:cNvPr>
          <p:cNvPicPr>
            <a:picLocks noChangeAspect="1"/>
          </p:cNvPicPr>
          <p:nvPr/>
        </p:nvPicPr>
        <p:blipFill>
          <a:blip r:embed="rId7"/>
          <a:stretch>
            <a:fillRect/>
          </a:stretch>
        </p:blipFill>
        <p:spPr>
          <a:xfrm>
            <a:off x="4420118" y="4375826"/>
            <a:ext cx="3594468" cy="666954"/>
          </a:xfrm>
          <a:prstGeom prst="rect">
            <a:avLst/>
          </a:prstGeom>
        </p:spPr>
      </p:pic>
      <p:sp>
        <p:nvSpPr>
          <p:cNvPr id="17" name="Oval 16">
            <a:extLst>
              <a:ext uri="{FF2B5EF4-FFF2-40B4-BE49-F238E27FC236}">
                <a16:creationId xmlns:a16="http://schemas.microsoft.com/office/drawing/2014/main" id="{DD435AB3-893E-4A6B-901E-0CA2E2A2BD17}"/>
              </a:ext>
            </a:extLst>
          </p:cNvPr>
          <p:cNvSpPr/>
          <p:nvPr/>
        </p:nvSpPr>
        <p:spPr>
          <a:xfrm>
            <a:off x="7025949" y="2305707"/>
            <a:ext cx="1499809" cy="649167"/>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8" name="Picture 17">
            <a:extLst>
              <a:ext uri="{FF2B5EF4-FFF2-40B4-BE49-F238E27FC236}">
                <a16:creationId xmlns:a16="http://schemas.microsoft.com/office/drawing/2014/main" id="{8FD6A9C1-A3FB-40ED-A0CF-F3ADDC8DEE41}"/>
              </a:ext>
            </a:extLst>
          </p:cNvPr>
          <p:cNvPicPr>
            <a:picLocks noChangeAspect="1"/>
          </p:cNvPicPr>
          <p:nvPr/>
        </p:nvPicPr>
        <p:blipFill>
          <a:blip r:embed="rId8"/>
          <a:stretch>
            <a:fillRect/>
          </a:stretch>
        </p:blipFill>
        <p:spPr>
          <a:xfrm>
            <a:off x="6730995" y="4587483"/>
            <a:ext cx="1518035" cy="667570"/>
          </a:xfrm>
          <a:prstGeom prst="rect">
            <a:avLst/>
          </a:prstGeom>
        </p:spPr>
      </p:pic>
    </p:spTree>
    <p:custDataLst>
      <p:tags r:id="rId1"/>
    </p:custDataLst>
    <p:extLst>
      <p:ext uri="{BB962C8B-B14F-4D97-AF65-F5344CB8AC3E}">
        <p14:creationId xmlns:p14="http://schemas.microsoft.com/office/powerpoint/2010/main" val="2570969711"/>
      </p:ext>
    </p:extLst>
  </p:cSld>
  <p:clrMapOvr>
    <a:masterClrMapping/>
  </p:clrMapOvr>
  <mc:AlternateContent xmlns:mc="http://schemas.openxmlformats.org/markup-compatibility/2006" xmlns:p14="http://schemas.microsoft.com/office/powerpoint/2010/main">
    <mc:Choice Requires="p14">
      <p:transition spd="slow" p14:dur="2000" advTm="137222"/>
    </mc:Choice>
    <mc:Fallback xmlns="">
      <p:transition spd="slow" advTm="13722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115050" y="5372101"/>
            <a:ext cx="1770696" cy="526844"/>
          </a:xfrm>
        </p:spPr>
      </p:pic>
      <p:sp>
        <p:nvSpPr>
          <p:cNvPr id="4" name="Title 3"/>
          <p:cNvSpPr>
            <a:spLocks noGrp="1"/>
          </p:cNvSpPr>
          <p:nvPr>
            <p:ph type="title"/>
          </p:nvPr>
        </p:nvSpPr>
        <p:spPr>
          <a:xfrm>
            <a:off x="235398" y="482474"/>
            <a:ext cx="8338705" cy="672053"/>
          </a:xfrm>
        </p:spPr>
        <p:txBody>
          <a:bodyPr>
            <a:normAutofit fontScale="90000"/>
          </a:bodyPr>
          <a:lstStyle/>
          <a:p>
            <a:r>
              <a:rPr lang="en-US">
                <a:solidFill>
                  <a:schemeClr val="tx2">
                    <a:lumMod val="60000"/>
                    <a:lumOff val="40000"/>
                  </a:schemeClr>
                </a:solidFill>
              </a:rPr>
              <a:t>If I miss the due date...</a:t>
            </a:r>
          </a:p>
        </p:txBody>
      </p:sp>
      <p:sp>
        <p:nvSpPr>
          <p:cNvPr id="2" name="TextBox 1"/>
          <p:cNvSpPr txBox="1"/>
          <p:nvPr/>
        </p:nvSpPr>
        <p:spPr>
          <a:xfrm>
            <a:off x="235398" y="1771116"/>
            <a:ext cx="5273387" cy="3185488"/>
          </a:xfrm>
          <a:prstGeom prst="rect">
            <a:avLst/>
          </a:prstGeom>
          <a:noFill/>
        </p:spPr>
        <p:txBody>
          <a:bodyPr wrap="square" rtlCol="0">
            <a:spAutoFit/>
          </a:bodyPr>
          <a:lstStyle/>
          <a:p>
            <a:r>
              <a:rPr lang="en-US" sz="1800" b="1">
                <a:solidFill>
                  <a:schemeClr val="bg1"/>
                </a:solidFill>
              </a:rPr>
              <a:t>Can I still attend my classes and move into my dorm?</a:t>
            </a:r>
          </a:p>
          <a:p>
            <a:pPr marL="214313" indent="-214313">
              <a:buFont typeface="Arial" panose="020B0604020202020204" pitchFamily="34" charset="0"/>
              <a:buChar char="•"/>
            </a:pPr>
            <a:r>
              <a:rPr lang="en-US" sz="1350">
                <a:solidFill>
                  <a:schemeClr val="bg1"/>
                </a:solidFill>
              </a:rPr>
              <a:t>Yes. We do not drop courses for non-payment and you can still move into your dorm</a:t>
            </a:r>
            <a:endParaRPr lang="en-US" sz="1800">
              <a:solidFill>
                <a:schemeClr val="bg1"/>
              </a:solidFill>
            </a:endParaRPr>
          </a:p>
          <a:p>
            <a:pPr marL="214313" indent="-214313">
              <a:buFont typeface="Arial" panose="020B0604020202020204" pitchFamily="34" charset="0"/>
              <a:buChar char="•"/>
            </a:pPr>
            <a:endParaRPr lang="en-US" sz="1800">
              <a:solidFill>
                <a:schemeClr val="bg1"/>
              </a:solidFill>
            </a:endParaRPr>
          </a:p>
          <a:p>
            <a:r>
              <a:rPr lang="en-US" sz="1800" b="1">
                <a:solidFill>
                  <a:schemeClr val="bg1"/>
                </a:solidFill>
              </a:rPr>
              <a:t>Will I be charged late fees?</a:t>
            </a:r>
          </a:p>
          <a:p>
            <a:pPr marL="214313" indent="-214313">
              <a:buFont typeface="Arial" panose="020B0604020202020204" pitchFamily="34" charset="0"/>
              <a:buChar char="•"/>
            </a:pPr>
            <a:r>
              <a:rPr lang="en-US" sz="1350">
                <a:solidFill>
                  <a:schemeClr val="bg1"/>
                </a:solidFill>
              </a:rPr>
              <a:t>Yes, up to $300 for late payments</a:t>
            </a:r>
          </a:p>
          <a:p>
            <a:pPr marL="214313" indent="-214313">
              <a:buFont typeface="Arial" panose="020B0604020202020204" pitchFamily="34" charset="0"/>
              <a:buChar char="•"/>
            </a:pPr>
            <a:r>
              <a:rPr lang="en-US" sz="1350">
                <a:solidFill>
                  <a:schemeClr val="bg1"/>
                </a:solidFill>
              </a:rPr>
              <a:t>$50 per each missed/late payment plan installment</a:t>
            </a:r>
          </a:p>
          <a:p>
            <a:pPr marL="214313" indent="-214313">
              <a:buFont typeface="Arial" panose="020B0604020202020204" pitchFamily="34" charset="0"/>
              <a:buChar char="•"/>
            </a:pPr>
            <a:endParaRPr lang="en-US" sz="1800">
              <a:solidFill>
                <a:schemeClr val="bg1"/>
              </a:solidFill>
            </a:endParaRPr>
          </a:p>
          <a:p>
            <a:r>
              <a:rPr lang="en-US" sz="1800" b="1">
                <a:solidFill>
                  <a:schemeClr val="bg1"/>
                </a:solidFill>
              </a:rPr>
              <a:t>Will late payments impact my access to University services?</a:t>
            </a:r>
          </a:p>
          <a:p>
            <a:pPr marL="214313" indent="-214313">
              <a:buFont typeface="Arial" panose="020B0604020202020204" pitchFamily="34" charset="0"/>
              <a:buChar char="•"/>
            </a:pPr>
            <a:r>
              <a:rPr lang="en-US" sz="1350">
                <a:solidFill>
                  <a:schemeClr val="bg1"/>
                </a:solidFill>
              </a:rPr>
              <a:t>Yes, a hold on your account will prevent you from making changes to your registration, you may not access the Rec Center or your official transcripts until your account is paid in full</a:t>
            </a:r>
          </a:p>
        </p:txBody>
      </p:sp>
      <p:pic>
        <p:nvPicPr>
          <p:cNvPr id="2050" name="Picture 2" descr="At UConn's new $100 million deluxe recreation center, students ca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785" y="2332242"/>
            <a:ext cx="3476536" cy="2317691"/>
          </a:xfrm>
          <a:prstGeom prst="rect">
            <a:avLst/>
          </a:prstGeom>
          <a:noFill/>
          <a:extLst>
            <a:ext uri="{909E8E84-426E-40DD-AFC4-6F175D3DCCD1}">
              <a14:hiddenFill xmlns:a14="http://schemas.microsoft.com/office/drawing/2010/main">
                <a:solidFill>
                  <a:srgbClr val="FFFFFF"/>
                </a:solidFill>
              </a14:hiddenFill>
            </a:ext>
          </a:extLst>
        </p:spPr>
      </p:pic>
      <p:sp>
        <p:nvSpPr>
          <p:cNvPr id="7" name="&quot;No&quot; Symbol 6"/>
          <p:cNvSpPr/>
          <p:nvPr/>
        </p:nvSpPr>
        <p:spPr>
          <a:xfrm>
            <a:off x="6208568" y="2519794"/>
            <a:ext cx="2077228" cy="1932710"/>
          </a:xfrm>
          <a:prstGeom prst="noSmoking">
            <a:avLst>
              <a:gd name="adj" fmla="val 120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custDataLst>
      <p:tags r:id="rId1"/>
    </p:custDataLst>
    <p:extLst>
      <p:ext uri="{BB962C8B-B14F-4D97-AF65-F5344CB8AC3E}">
        <p14:creationId xmlns:p14="http://schemas.microsoft.com/office/powerpoint/2010/main" val="3774699737"/>
      </p:ext>
    </p:extLst>
  </p:cSld>
  <p:clrMapOvr>
    <a:masterClrMapping/>
  </p:clrMapOvr>
  <mc:AlternateContent xmlns:mc="http://schemas.openxmlformats.org/markup-compatibility/2006" xmlns:p14="http://schemas.microsoft.com/office/powerpoint/2010/main">
    <mc:Choice Requires="p14">
      <p:transition spd="slow" p14:dur="2000" advTm="54824"/>
    </mc:Choice>
    <mc:Fallback xmlns="">
      <p:transition spd="slow" advTm="5482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rtlCol="0">
            <a:normAutofit/>
          </a:bodyPr>
          <a:lstStyle/>
          <a:p>
            <a:pPr marL="0" indent="0" fontAlgn="auto">
              <a:spcAft>
                <a:spcPts val="0"/>
              </a:spcAft>
              <a:buNone/>
              <a:defRPr/>
            </a:pPr>
            <a:endParaRPr lang="en-US" sz="2400">
              <a:solidFill>
                <a:srgbClr val="002060"/>
              </a:solidFill>
            </a:endParaRPr>
          </a:p>
          <a:p>
            <a:pPr marL="0" indent="0" fontAlgn="auto">
              <a:spcAft>
                <a:spcPts val="0"/>
              </a:spcAft>
              <a:buNone/>
              <a:defRPr/>
            </a:pPr>
            <a:endParaRPr lang="en-US"/>
          </a:p>
        </p:txBody>
      </p:sp>
      <p:sp>
        <p:nvSpPr>
          <p:cNvPr id="2" name="Title 1"/>
          <p:cNvSpPr>
            <a:spLocks noGrp="1"/>
          </p:cNvSpPr>
          <p:nvPr>
            <p:ph type="title"/>
          </p:nvPr>
        </p:nvSpPr>
        <p:spPr>
          <a:xfrm>
            <a:off x="369404" y="0"/>
            <a:ext cx="8229600" cy="1143000"/>
          </a:xfrm>
        </p:spPr>
        <p:txBody>
          <a:bodyPr>
            <a:normAutofit/>
          </a:bodyPr>
          <a:lstStyle/>
          <a:p>
            <a:r>
              <a:rPr lang="en-US">
                <a:solidFill>
                  <a:schemeClr val="tx2">
                    <a:lumMod val="40000"/>
                    <a:lumOff val="60000"/>
                  </a:schemeClr>
                </a:solidFill>
              </a:rPr>
              <a:t>Refunds are issued when: </a:t>
            </a:r>
          </a:p>
        </p:txBody>
      </p:sp>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a:prstGeom prst="rect">
            <a:avLst/>
          </a:prstGeom>
        </p:spPr>
      </p:pic>
      <p:graphicFrame>
        <p:nvGraphicFramePr>
          <p:cNvPr id="6" name="Diagram 5"/>
          <p:cNvGraphicFramePr/>
          <p:nvPr>
            <p:extLst>
              <p:ext uri="{D42A27DB-BD31-4B8C-83A1-F6EECF244321}">
                <p14:modId xmlns:p14="http://schemas.microsoft.com/office/powerpoint/2010/main" val="516704857"/>
              </p:ext>
            </p:extLst>
          </p:nvPr>
        </p:nvGraphicFramePr>
        <p:xfrm>
          <a:off x="369404" y="1113229"/>
          <a:ext cx="8012596" cy="4677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7652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40000"/>
                    <a:lumOff val="60000"/>
                  </a:schemeClr>
                </a:solidFill>
              </a:rPr>
              <a:t>Direct Deposit for Students</a:t>
            </a:r>
          </a:p>
        </p:txBody>
      </p:sp>
      <p:sp>
        <p:nvSpPr>
          <p:cNvPr id="3" name="Content Placeholder 2"/>
          <p:cNvSpPr>
            <a:spLocks noGrp="1"/>
          </p:cNvSpPr>
          <p:nvPr>
            <p:ph idx="1"/>
          </p:nvPr>
        </p:nvSpPr>
        <p:spPr>
          <a:xfrm>
            <a:off x="457200" y="1875229"/>
            <a:ext cx="8229600" cy="4419600"/>
          </a:xfrm>
        </p:spPr>
        <p:txBody>
          <a:bodyPr>
            <a:normAutofit/>
          </a:bodyPr>
          <a:lstStyle/>
          <a:p>
            <a:pPr>
              <a:buFont typeface="Wingdings" panose="05000000000000000000" pitchFamily="2" charset="2"/>
              <a:buChar char="Ø"/>
            </a:pPr>
            <a:r>
              <a:rPr lang="en-US" sz="2800">
                <a:solidFill>
                  <a:schemeClr val="bg1"/>
                </a:solidFill>
              </a:rPr>
              <a:t>Sign up for Direct Deposit now by logging into the Student Administration System:</a:t>
            </a:r>
          </a:p>
          <a:p>
            <a:pPr marL="0" indent="0">
              <a:buNone/>
            </a:pPr>
            <a:r>
              <a:rPr lang="en-US" sz="2800">
                <a:solidFill>
                  <a:schemeClr val="bg1"/>
                </a:solidFill>
              </a:rPr>
              <a:t>    studentadmin.uconn.edu</a:t>
            </a:r>
          </a:p>
          <a:p>
            <a:pPr>
              <a:buFont typeface="Wingdings" panose="05000000000000000000" pitchFamily="2" charset="2"/>
              <a:buChar char="Ø"/>
            </a:pPr>
            <a:endParaRPr lang="en-US" sz="2800">
              <a:solidFill>
                <a:schemeClr val="bg1"/>
              </a:solidFill>
            </a:endParaRPr>
          </a:p>
          <a:p>
            <a:pPr>
              <a:buFont typeface="Wingdings" panose="05000000000000000000" pitchFamily="2" charset="2"/>
              <a:buChar char="Ø"/>
            </a:pPr>
            <a:r>
              <a:rPr lang="en-US" sz="2800" i="1">
                <a:solidFill>
                  <a:schemeClr val="bg1"/>
                </a:solidFill>
              </a:rPr>
              <a:t>Student Center Homepage &gt; Bursar Services &gt; Sign up for Direct Deposit</a:t>
            </a:r>
          </a:p>
          <a:p>
            <a:pPr>
              <a:buFont typeface="Wingdings" panose="05000000000000000000" pitchFamily="2" charset="2"/>
              <a:buChar char="Ø"/>
            </a:pPr>
            <a:endParaRPr lang="en-US" sz="2800" i="1">
              <a:solidFill>
                <a:schemeClr val="bg1"/>
              </a:solidFill>
            </a:endParaRPr>
          </a:p>
          <a:p>
            <a:pPr marL="0" indent="0">
              <a:buNone/>
            </a:pPr>
            <a:endParaRPr lang="en-US" sz="2800" i="1">
              <a:solidFill>
                <a:schemeClr val="bg1"/>
              </a:solidFill>
            </a:endParaRPr>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943600"/>
            <a:ext cx="2360928" cy="702459"/>
          </a:xfrm>
          <a:prstGeom prst="rect">
            <a:avLst/>
          </a:prstGeom>
        </p:spPr>
      </p:pic>
    </p:spTree>
    <p:extLst>
      <p:ext uri="{BB962C8B-B14F-4D97-AF65-F5344CB8AC3E}">
        <p14:creationId xmlns:p14="http://schemas.microsoft.com/office/powerpoint/2010/main" val="16371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0763-A974-470C-9A49-EED0A246EABE}"/>
              </a:ext>
            </a:extLst>
          </p:cNvPr>
          <p:cNvSpPr>
            <a:spLocks noGrp="1"/>
          </p:cNvSpPr>
          <p:nvPr>
            <p:ph type="title"/>
          </p:nvPr>
        </p:nvSpPr>
        <p:spPr/>
        <p:txBody>
          <a:bodyPr/>
          <a:lstStyle/>
          <a:p>
            <a:r>
              <a:rPr lang="en-US">
                <a:solidFill>
                  <a:srgbClr val="9CCBF2"/>
                </a:solidFill>
              </a:rPr>
              <a:t>Office of the Bursar</a:t>
            </a:r>
            <a:endParaRPr lang="en-US"/>
          </a:p>
        </p:txBody>
      </p:sp>
      <p:sp>
        <p:nvSpPr>
          <p:cNvPr id="3" name="Content Placeholder 2">
            <a:extLst>
              <a:ext uri="{FF2B5EF4-FFF2-40B4-BE49-F238E27FC236}">
                <a16:creationId xmlns:a16="http://schemas.microsoft.com/office/drawing/2014/main" id="{0B01B97D-AD39-43F5-9130-29F6C2526239}"/>
              </a:ext>
            </a:extLst>
          </p:cNvPr>
          <p:cNvSpPr>
            <a:spLocks noGrp="1"/>
          </p:cNvSpPr>
          <p:nvPr>
            <p:ph idx="1"/>
          </p:nvPr>
        </p:nvSpPr>
        <p:spPr>
          <a:xfrm>
            <a:off x="313054" y="1364465"/>
            <a:ext cx="5029200" cy="4525963"/>
          </a:xfrm>
        </p:spPr>
        <p:txBody>
          <a:bodyPr>
            <a:normAutofit fontScale="85000" lnSpcReduction="10000"/>
          </a:bodyPr>
          <a:lstStyle/>
          <a:p>
            <a:pPr marL="0" indent="0">
              <a:buNone/>
            </a:pPr>
            <a:r>
              <a:rPr lang="en-US">
                <a:solidFill>
                  <a:schemeClr val="bg1"/>
                </a:solidFill>
              </a:rPr>
              <a:t>The Office of the Bursar is open 12 months a year;  Monday through Friday, </a:t>
            </a:r>
          </a:p>
          <a:p>
            <a:pPr marL="0" indent="0">
              <a:buNone/>
            </a:pPr>
            <a:r>
              <a:rPr lang="en-US">
                <a:solidFill>
                  <a:schemeClr val="bg1"/>
                </a:solidFill>
              </a:rPr>
              <a:t>8am - 5pm.  </a:t>
            </a:r>
          </a:p>
          <a:p>
            <a:pPr marL="0" indent="0">
              <a:buNone/>
            </a:pPr>
            <a:endParaRPr lang="en-US">
              <a:solidFill>
                <a:schemeClr val="bg1"/>
              </a:solidFill>
            </a:endParaRPr>
          </a:p>
          <a:p>
            <a:pPr marL="0" indent="0">
              <a:buNone/>
            </a:pPr>
            <a:r>
              <a:rPr lang="en-US">
                <a:solidFill>
                  <a:schemeClr val="bg1"/>
                </a:solidFill>
              </a:rPr>
              <a:t>Contact:</a:t>
            </a:r>
          </a:p>
          <a:p>
            <a:pPr>
              <a:buFont typeface="Arial" charset="0"/>
              <a:buChar char="•"/>
            </a:pPr>
            <a:r>
              <a:rPr lang="en-US">
                <a:solidFill>
                  <a:schemeClr val="bg1"/>
                </a:solidFill>
              </a:rPr>
              <a:t>Email - (bursar@uconn.edu)</a:t>
            </a:r>
          </a:p>
          <a:p>
            <a:pPr>
              <a:buFont typeface="Arial" charset="0"/>
              <a:buChar char="•"/>
            </a:pPr>
            <a:r>
              <a:rPr lang="en-US">
                <a:solidFill>
                  <a:schemeClr val="bg1"/>
                </a:solidFill>
              </a:rPr>
              <a:t>Telephone – (860) 486-4830</a:t>
            </a:r>
          </a:p>
          <a:p>
            <a:pPr>
              <a:buFont typeface="Arial" charset="0"/>
              <a:buChar char="•"/>
            </a:pPr>
            <a:r>
              <a:rPr lang="en-US">
                <a:solidFill>
                  <a:schemeClr val="bg1"/>
                </a:solidFill>
              </a:rPr>
              <a:t>Live Chat - bursar.ucconn.edu</a:t>
            </a:r>
          </a:p>
          <a:p>
            <a:pPr>
              <a:buFont typeface="Arial" charset="0"/>
              <a:buChar char="•"/>
            </a:pPr>
            <a:r>
              <a:rPr lang="en-US">
                <a:solidFill>
                  <a:schemeClr val="bg1"/>
                </a:solidFill>
              </a:rPr>
              <a:t>Payment Drop Box</a:t>
            </a:r>
          </a:p>
          <a:p>
            <a:endParaRPr lang="en-US"/>
          </a:p>
        </p:txBody>
      </p:sp>
      <p:pic>
        <p:nvPicPr>
          <p:cNvPr id="4" name="Picture 3">
            <a:extLst>
              <a:ext uri="{FF2B5EF4-FFF2-40B4-BE49-F238E27FC236}">
                <a16:creationId xmlns:a16="http://schemas.microsoft.com/office/drawing/2014/main" id="{8C89A855-98D6-415E-BEC1-D8E34C7A2C78}"/>
              </a:ext>
            </a:extLst>
          </p:cNvPr>
          <p:cNvPicPr>
            <a:picLocks noChangeAspect="1"/>
          </p:cNvPicPr>
          <p:nvPr/>
        </p:nvPicPr>
        <p:blipFill rotWithShape="1">
          <a:blip r:embed="rId2"/>
          <a:srcRect l="2015" r="1256" b="5712"/>
          <a:stretch/>
        </p:blipFill>
        <p:spPr>
          <a:xfrm>
            <a:off x="5657850" y="1417638"/>
            <a:ext cx="3028950" cy="4038600"/>
          </a:xfrm>
          <a:prstGeom prst="rect">
            <a:avLst/>
          </a:prstGeom>
        </p:spPr>
      </p:pic>
      <p:pic>
        <p:nvPicPr>
          <p:cNvPr id="5" name="Content Placeholder 5">
            <a:extLst>
              <a:ext uri="{FF2B5EF4-FFF2-40B4-BE49-F238E27FC236}">
                <a16:creationId xmlns:a16="http://schemas.microsoft.com/office/drawing/2014/main" id="{C4BE0B59-34A2-47E2-8361-5B184A906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6347" y="5880903"/>
            <a:ext cx="2360928" cy="702459"/>
          </a:xfrm>
          <a:prstGeom prst="rect">
            <a:avLst/>
          </a:prstGeom>
        </p:spPr>
      </p:pic>
    </p:spTree>
    <p:extLst>
      <p:ext uri="{BB962C8B-B14F-4D97-AF65-F5344CB8AC3E}">
        <p14:creationId xmlns:p14="http://schemas.microsoft.com/office/powerpoint/2010/main" val="240479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FEEFC-00B9-4906-9FA5-29B125794BFD}"/>
              </a:ext>
            </a:extLst>
          </p:cNvPr>
          <p:cNvSpPr>
            <a:spLocks noGrp="1"/>
          </p:cNvSpPr>
          <p:nvPr>
            <p:ph idx="1"/>
          </p:nvPr>
        </p:nvSpPr>
        <p:spPr>
          <a:xfrm>
            <a:off x="457200" y="914400"/>
            <a:ext cx="8229600" cy="4343400"/>
          </a:xfrm>
        </p:spPr>
        <p:txBody>
          <a:bodyPr>
            <a:normAutofit/>
          </a:bodyPr>
          <a:lstStyle/>
          <a:p>
            <a:pPr marL="0" indent="0" algn="ctr">
              <a:buNone/>
            </a:pPr>
            <a:endParaRPr lang="en-US" sz="3600">
              <a:solidFill>
                <a:schemeClr val="bg1"/>
              </a:solidFill>
            </a:endParaRPr>
          </a:p>
          <a:p>
            <a:pPr marL="0" indent="0" algn="ctr">
              <a:buNone/>
            </a:pPr>
            <a:r>
              <a:rPr lang="en-US" sz="4400">
                <a:solidFill>
                  <a:schemeClr val="tx2">
                    <a:lumMod val="40000"/>
                    <a:lumOff val="60000"/>
                  </a:schemeClr>
                </a:solidFill>
              </a:rPr>
              <a:t>Thank you! </a:t>
            </a:r>
          </a:p>
          <a:p>
            <a:pPr marL="0" indent="0" algn="ctr">
              <a:buNone/>
            </a:pPr>
            <a:endParaRPr lang="en-US" sz="3600">
              <a:solidFill>
                <a:schemeClr val="bg1"/>
              </a:solidFill>
            </a:endParaRPr>
          </a:p>
          <a:p>
            <a:pPr marL="0" indent="0" algn="ctr">
              <a:buNone/>
            </a:pPr>
            <a:r>
              <a:rPr lang="en-US" sz="3600">
                <a:solidFill>
                  <a:schemeClr val="bg1"/>
                </a:solidFill>
              </a:rPr>
              <a:t>We hope you enjoy your semester.</a:t>
            </a:r>
          </a:p>
          <a:p>
            <a:pPr marL="0" indent="0" algn="ctr">
              <a:buNone/>
            </a:pPr>
            <a:endParaRPr lang="en-US" sz="3600">
              <a:solidFill>
                <a:schemeClr val="bg1"/>
              </a:solidFill>
            </a:endParaRPr>
          </a:p>
          <a:p>
            <a:pPr marL="0" indent="0" algn="ctr">
              <a:buNone/>
            </a:pPr>
            <a:r>
              <a:rPr lang="en-US" sz="3600">
                <a:solidFill>
                  <a:schemeClr val="bg1"/>
                </a:solidFill>
              </a:rPr>
              <a:t>Contact us with any questions</a:t>
            </a:r>
            <a:r>
              <a:rPr lang="en-US">
                <a:solidFill>
                  <a:schemeClr val="bg1"/>
                </a:solidFill>
              </a:rPr>
              <a:t>!</a:t>
            </a:r>
          </a:p>
        </p:txBody>
      </p:sp>
      <p:pic>
        <p:nvPicPr>
          <p:cNvPr id="6" name="Content Placeholder 5">
            <a:extLst>
              <a:ext uri="{FF2B5EF4-FFF2-40B4-BE49-F238E27FC236}">
                <a16:creationId xmlns:a16="http://schemas.microsoft.com/office/drawing/2014/main" id="{97657698-0864-4634-8F29-6A836B2CC9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5905500"/>
            <a:ext cx="2360928" cy="702459"/>
          </a:xfrm>
          <a:prstGeom prst="rect">
            <a:avLst/>
          </a:prstGeom>
        </p:spPr>
      </p:pic>
    </p:spTree>
    <p:extLst>
      <p:ext uri="{BB962C8B-B14F-4D97-AF65-F5344CB8AC3E}">
        <p14:creationId xmlns:p14="http://schemas.microsoft.com/office/powerpoint/2010/main" val="39067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44" y="153889"/>
            <a:ext cx="8229600" cy="1143000"/>
          </a:xfrm>
        </p:spPr>
        <p:txBody>
          <a:bodyPr>
            <a:normAutofit fontScale="90000"/>
          </a:bodyPr>
          <a:lstStyle/>
          <a:p>
            <a:br>
              <a:rPr lang="en-US">
                <a:solidFill>
                  <a:schemeClr val="bg1"/>
                </a:solidFill>
              </a:rPr>
            </a:br>
            <a:r>
              <a:rPr lang="en-US" sz="4900">
                <a:solidFill>
                  <a:schemeClr val="tx2">
                    <a:lumMod val="40000"/>
                    <a:lumOff val="60000"/>
                  </a:schemeClr>
                </a:solidFill>
              </a:rPr>
              <a:t>Financial Aid Timeline</a:t>
            </a:r>
            <a:br>
              <a:rPr lang="en-US" sz="4900">
                <a:solidFill>
                  <a:schemeClr val="bg1"/>
                </a:solidFill>
              </a:rPr>
            </a:br>
            <a:endParaRPr lang="en-US" sz="4900">
              <a:solidFill>
                <a:schemeClr val="bg1"/>
              </a:solidFill>
            </a:endParaRPr>
          </a:p>
        </p:txBody>
      </p:sp>
      <p:sp>
        <p:nvSpPr>
          <p:cNvPr id="5" name="Notched Right Arrow 4"/>
          <p:cNvSpPr/>
          <p:nvPr/>
        </p:nvSpPr>
        <p:spPr>
          <a:xfrm>
            <a:off x="528564" y="3021349"/>
            <a:ext cx="8116956" cy="1430927"/>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Oval 5"/>
          <p:cNvSpPr/>
          <p:nvPr/>
        </p:nvSpPr>
        <p:spPr>
          <a:xfrm>
            <a:off x="1127340" y="3468365"/>
            <a:ext cx="525780" cy="5257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Oval 6"/>
          <p:cNvSpPr/>
          <p:nvPr/>
        </p:nvSpPr>
        <p:spPr>
          <a:xfrm>
            <a:off x="2632231" y="3468365"/>
            <a:ext cx="525780" cy="5257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Oval 7"/>
          <p:cNvSpPr/>
          <p:nvPr/>
        </p:nvSpPr>
        <p:spPr>
          <a:xfrm>
            <a:off x="4214000" y="3468365"/>
            <a:ext cx="525780" cy="5257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Oval 8"/>
          <p:cNvSpPr/>
          <p:nvPr/>
        </p:nvSpPr>
        <p:spPr>
          <a:xfrm>
            <a:off x="5644266" y="3468365"/>
            <a:ext cx="525780" cy="5257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Oval 9"/>
          <p:cNvSpPr/>
          <p:nvPr/>
        </p:nvSpPr>
        <p:spPr>
          <a:xfrm>
            <a:off x="7074532" y="3479594"/>
            <a:ext cx="525780" cy="5257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Rectangle 10"/>
          <p:cNvSpPr/>
          <p:nvPr/>
        </p:nvSpPr>
        <p:spPr>
          <a:xfrm>
            <a:off x="941141" y="1610778"/>
            <a:ext cx="1668533" cy="1569660"/>
          </a:xfrm>
          <a:prstGeom prst="rect">
            <a:avLst/>
          </a:prstGeom>
        </p:spPr>
        <p:txBody>
          <a:bodyPr wrap="square">
            <a:spAutoFit/>
          </a:bodyPr>
          <a:lstStyle/>
          <a:p>
            <a:pPr lvl="0">
              <a:lnSpc>
                <a:spcPct val="100000"/>
              </a:lnSpc>
              <a:spcAft>
                <a:spcPts val="0"/>
              </a:spcAft>
            </a:pPr>
            <a:r>
              <a:rPr lang="en-US" sz="1600" b="1" u="sng">
                <a:solidFill>
                  <a:schemeClr val="bg1"/>
                </a:solidFill>
              </a:rPr>
              <a:t>September</a:t>
            </a:r>
          </a:p>
          <a:p>
            <a:pPr lvl="0">
              <a:lnSpc>
                <a:spcPct val="100000"/>
              </a:lnSpc>
              <a:spcAft>
                <a:spcPts val="0"/>
              </a:spcAft>
            </a:pPr>
            <a:r>
              <a:rPr lang="en-US" sz="1600">
                <a:solidFill>
                  <a:schemeClr val="bg1"/>
                </a:solidFill>
              </a:rPr>
              <a:t>Complete the 21/22 Free Application for Federal Student Aid (FAFSA) </a:t>
            </a:r>
          </a:p>
        </p:txBody>
      </p:sp>
      <p:sp>
        <p:nvSpPr>
          <p:cNvPr id="12" name="Down Arrow 11"/>
          <p:cNvSpPr/>
          <p:nvPr/>
        </p:nvSpPr>
        <p:spPr>
          <a:xfrm>
            <a:off x="2690872" y="2113950"/>
            <a:ext cx="457200" cy="1033094"/>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9827" y="4261375"/>
            <a:ext cx="1616369" cy="1569660"/>
          </a:xfrm>
          <a:prstGeom prst="rect">
            <a:avLst/>
          </a:prstGeom>
        </p:spPr>
        <p:txBody>
          <a:bodyPr wrap="square">
            <a:spAutoFit/>
          </a:bodyPr>
          <a:lstStyle/>
          <a:p>
            <a:pPr lvl="0">
              <a:lnSpc>
                <a:spcPct val="100000"/>
              </a:lnSpc>
              <a:spcAft>
                <a:spcPts val="0"/>
              </a:spcAft>
            </a:pPr>
            <a:r>
              <a:rPr lang="en-US" sz="1600" b="1" u="sng">
                <a:solidFill>
                  <a:schemeClr val="bg1"/>
                </a:solidFill>
              </a:rPr>
              <a:t>October </a:t>
            </a:r>
          </a:p>
          <a:p>
            <a:pPr lvl="0">
              <a:lnSpc>
                <a:spcPct val="100000"/>
              </a:lnSpc>
              <a:spcAft>
                <a:spcPts val="0"/>
              </a:spcAft>
            </a:pPr>
            <a:r>
              <a:rPr lang="en-US" sz="1600">
                <a:solidFill>
                  <a:schemeClr val="bg1"/>
                </a:solidFill>
              </a:rPr>
              <a:t>Complete the 22/23 Free Application for Federal Student Aid (FAFSA)</a:t>
            </a:r>
          </a:p>
        </p:txBody>
      </p:sp>
      <p:sp>
        <p:nvSpPr>
          <p:cNvPr id="14" name="Rectangle 13"/>
          <p:cNvSpPr/>
          <p:nvPr/>
        </p:nvSpPr>
        <p:spPr>
          <a:xfrm>
            <a:off x="3856237" y="1219075"/>
            <a:ext cx="1656813" cy="2062103"/>
          </a:xfrm>
          <a:prstGeom prst="rect">
            <a:avLst/>
          </a:prstGeom>
        </p:spPr>
        <p:txBody>
          <a:bodyPr wrap="square">
            <a:spAutoFit/>
          </a:bodyPr>
          <a:lstStyle/>
          <a:p>
            <a:r>
              <a:rPr lang="en-US" sz="1600" b="1" u="sng">
                <a:solidFill>
                  <a:schemeClr val="bg1"/>
                </a:solidFill>
              </a:rPr>
              <a:t>Mid November</a:t>
            </a:r>
          </a:p>
          <a:p>
            <a:r>
              <a:rPr lang="en-US" sz="1600">
                <a:solidFill>
                  <a:schemeClr val="bg1"/>
                </a:solidFill>
              </a:rPr>
              <a:t>Receive and review spring aid, apply for a private alternative loan or PLUS loan for spring, if needed</a:t>
            </a:r>
          </a:p>
        </p:txBody>
      </p:sp>
      <p:sp>
        <p:nvSpPr>
          <p:cNvPr id="15" name="Rectangle 14"/>
          <p:cNvSpPr/>
          <p:nvPr/>
        </p:nvSpPr>
        <p:spPr>
          <a:xfrm>
            <a:off x="5406937" y="4261374"/>
            <a:ext cx="1656813" cy="2308324"/>
          </a:xfrm>
          <a:prstGeom prst="rect">
            <a:avLst/>
          </a:prstGeom>
        </p:spPr>
        <p:txBody>
          <a:bodyPr wrap="square">
            <a:spAutoFit/>
          </a:bodyPr>
          <a:lstStyle/>
          <a:p>
            <a:pPr lvl="0">
              <a:lnSpc>
                <a:spcPct val="100000"/>
              </a:lnSpc>
              <a:spcAft>
                <a:spcPts val="0"/>
              </a:spcAft>
            </a:pPr>
            <a:r>
              <a:rPr lang="en-US" sz="1600" b="1" u="sng">
                <a:solidFill>
                  <a:schemeClr val="bg1"/>
                </a:solidFill>
              </a:rPr>
              <a:t>March/April</a:t>
            </a:r>
          </a:p>
          <a:p>
            <a:pPr lvl="0">
              <a:lnSpc>
                <a:spcPct val="100000"/>
              </a:lnSpc>
              <a:spcAft>
                <a:spcPts val="0"/>
              </a:spcAft>
            </a:pPr>
            <a:r>
              <a:rPr lang="en-US" sz="1600">
                <a:solidFill>
                  <a:schemeClr val="bg1"/>
                </a:solidFill>
              </a:rPr>
              <a:t>Receive and review summer aid, apply for private alternative loan or PLUS loan for summer, if needed</a:t>
            </a:r>
            <a:endParaRPr lang="en-US" sz="1600" u="sng">
              <a:solidFill>
                <a:schemeClr val="bg1"/>
              </a:solidFill>
            </a:endParaRPr>
          </a:p>
        </p:txBody>
      </p:sp>
      <p:sp>
        <p:nvSpPr>
          <p:cNvPr id="16" name="Rectangle 15"/>
          <p:cNvSpPr/>
          <p:nvPr/>
        </p:nvSpPr>
        <p:spPr>
          <a:xfrm>
            <a:off x="6434465" y="1219075"/>
            <a:ext cx="1612717" cy="2062103"/>
          </a:xfrm>
          <a:prstGeom prst="rect">
            <a:avLst/>
          </a:prstGeom>
        </p:spPr>
        <p:txBody>
          <a:bodyPr wrap="square">
            <a:spAutoFit/>
          </a:bodyPr>
          <a:lstStyle/>
          <a:p>
            <a:pPr lvl="0">
              <a:lnSpc>
                <a:spcPct val="100000"/>
              </a:lnSpc>
              <a:spcAft>
                <a:spcPts val="0"/>
              </a:spcAft>
            </a:pPr>
            <a:r>
              <a:rPr lang="en-US" sz="1600" b="1" u="sng">
                <a:solidFill>
                  <a:schemeClr val="bg1"/>
                </a:solidFill>
              </a:rPr>
              <a:t>Late May</a:t>
            </a:r>
          </a:p>
          <a:p>
            <a:pPr lvl="0">
              <a:lnSpc>
                <a:spcPct val="100000"/>
              </a:lnSpc>
              <a:spcAft>
                <a:spcPts val="0"/>
              </a:spcAft>
            </a:pPr>
            <a:r>
              <a:rPr lang="en-US" sz="1600">
                <a:solidFill>
                  <a:schemeClr val="bg1"/>
                </a:solidFill>
              </a:rPr>
              <a:t>Receive and review fall aid, apply for a private alternative loan or PLUS loan for fall, if needed</a:t>
            </a:r>
          </a:p>
        </p:txBody>
      </p:sp>
    </p:spTree>
    <p:extLst>
      <p:ext uri="{BB962C8B-B14F-4D97-AF65-F5344CB8AC3E}">
        <p14:creationId xmlns:p14="http://schemas.microsoft.com/office/powerpoint/2010/main" val="273533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a:solidFill>
                  <a:schemeClr val="tx2">
                    <a:lumMod val="40000"/>
                    <a:lumOff val="60000"/>
                  </a:schemeClr>
                </a:solidFill>
              </a:rPr>
              <a:t>Complete the FAFSA</a:t>
            </a:r>
            <a:br>
              <a:rPr lang="en-US"/>
            </a:br>
            <a:endParaRPr lang="en-US">
              <a:solidFill>
                <a:schemeClr val="bg1"/>
              </a:solidFill>
            </a:endParaRPr>
          </a:p>
        </p:txBody>
      </p:sp>
      <p:sp>
        <p:nvSpPr>
          <p:cNvPr id="3" name="TextBox 2"/>
          <p:cNvSpPr txBox="1"/>
          <p:nvPr/>
        </p:nvSpPr>
        <p:spPr>
          <a:xfrm>
            <a:off x="726000" y="1160890"/>
            <a:ext cx="7696200" cy="4955203"/>
          </a:xfrm>
          <a:prstGeom prst="rect">
            <a:avLst/>
          </a:prstGeom>
          <a:noFill/>
        </p:spPr>
        <p:txBody>
          <a:bodyPr wrap="square" rtlCol="0">
            <a:spAutoFit/>
          </a:bodyPr>
          <a:lstStyle/>
          <a:p>
            <a:pPr lvl="0"/>
            <a:r>
              <a:rPr lang="en-US" sz="3600" b="1">
                <a:solidFill>
                  <a:schemeClr val="bg1"/>
                </a:solidFill>
              </a:rPr>
              <a:t>Studentaid.gov</a:t>
            </a:r>
            <a:r>
              <a:rPr lang="en-US" sz="3600">
                <a:solidFill>
                  <a:schemeClr val="bg1"/>
                </a:solidFill>
              </a:rPr>
              <a:t>-</a:t>
            </a:r>
            <a:r>
              <a:rPr lang="en-US" sz="2800">
                <a:solidFill>
                  <a:schemeClr val="bg1"/>
                </a:solidFill>
              </a:rPr>
              <a:t>UConn’s school code is 001417.</a:t>
            </a:r>
          </a:p>
          <a:p>
            <a:pPr lvl="0"/>
            <a:endParaRPr lang="en-US" sz="2800">
              <a:solidFill>
                <a:schemeClr val="bg1"/>
              </a:solidFill>
            </a:endParaRPr>
          </a:p>
          <a:p>
            <a:pPr lvl="0"/>
            <a:r>
              <a:rPr lang="en-US" sz="2800">
                <a:solidFill>
                  <a:schemeClr val="bg1"/>
                </a:solidFill>
              </a:rPr>
              <a:t>Answer the following questions on the FAFSA:</a:t>
            </a:r>
          </a:p>
          <a:p>
            <a:pPr lvl="0"/>
            <a:endParaRPr lang="en-US" sz="2800">
              <a:solidFill>
                <a:schemeClr val="bg1"/>
              </a:solidFill>
            </a:endParaRPr>
          </a:p>
          <a:p>
            <a:pPr marL="457200" lvl="0" indent="-457200">
              <a:buFont typeface="Wingdings" panose="05000000000000000000" pitchFamily="2" charset="2"/>
              <a:buChar char="ü"/>
            </a:pPr>
            <a:r>
              <a:rPr lang="en-US" sz="2800">
                <a:solidFill>
                  <a:schemeClr val="tx2">
                    <a:lumMod val="40000"/>
                    <a:lumOff val="60000"/>
                  </a:schemeClr>
                </a:solidFill>
              </a:rPr>
              <a:t>Degree/Certificate: </a:t>
            </a:r>
            <a:r>
              <a:rPr lang="en-US" sz="2800">
                <a:solidFill>
                  <a:schemeClr val="bg1"/>
                </a:solidFill>
              </a:rPr>
              <a:t>Select Second Bachelor’s Degree</a:t>
            </a:r>
          </a:p>
          <a:p>
            <a:pPr marL="457200" lvl="0" indent="-457200">
              <a:buFont typeface="Wingdings" panose="05000000000000000000" pitchFamily="2" charset="2"/>
              <a:buChar char="ü"/>
            </a:pPr>
            <a:r>
              <a:rPr lang="en-US" sz="2800">
                <a:solidFill>
                  <a:schemeClr val="tx2">
                    <a:lumMod val="40000"/>
                    <a:lumOff val="60000"/>
                  </a:schemeClr>
                </a:solidFill>
              </a:rPr>
              <a:t>Current Grade Level: </a:t>
            </a:r>
            <a:r>
              <a:rPr lang="en-US" sz="2800">
                <a:solidFill>
                  <a:schemeClr val="bg1"/>
                </a:solidFill>
              </a:rPr>
              <a:t>Select 5</a:t>
            </a:r>
            <a:r>
              <a:rPr lang="en-US" sz="2800" baseline="30000">
                <a:solidFill>
                  <a:schemeClr val="bg1"/>
                </a:solidFill>
              </a:rPr>
              <a:t>th</a:t>
            </a:r>
            <a:r>
              <a:rPr lang="en-US" sz="2800">
                <a:solidFill>
                  <a:schemeClr val="bg1"/>
                </a:solidFill>
              </a:rPr>
              <a:t> year Undergraduate</a:t>
            </a:r>
          </a:p>
          <a:p>
            <a:pPr marL="457200" lvl="0" indent="-457200">
              <a:buFont typeface="Wingdings" panose="05000000000000000000" pitchFamily="2" charset="2"/>
              <a:buChar char="ü"/>
            </a:pPr>
            <a:r>
              <a:rPr lang="en-US" sz="2800">
                <a:solidFill>
                  <a:schemeClr val="tx2">
                    <a:lumMod val="40000"/>
                    <a:lumOff val="60000"/>
                  </a:schemeClr>
                </a:solidFill>
              </a:rPr>
              <a:t>Answer “No” to the question: </a:t>
            </a:r>
            <a:r>
              <a:rPr lang="en-US" sz="2800">
                <a:solidFill>
                  <a:schemeClr val="bg1"/>
                </a:solidFill>
              </a:rPr>
              <a:t>“Are you a graduate student?”</a:t>
            </a:r>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956454"/>
            <a:ext cx="2360928" cy="702459"/>
          </a:xfrm>
          <a:prstGeom prst="rect">
            <a:avLst/>
          </a:prstGeom>
        </p:spPr>
      </p:pic>
    </p:spTree>
    <p:extLst>
      <p:ext uri="{BB962C8B-B14F-4D97-AF65-F5344CB8AC3E}">
        <p14:creationId xmlns:p14="http://schemas.microsoft.com/office/powerpoint/2010/main" val="62074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168793"/>
            <a:ext cx="8229600" cy="1143000"/>
          </a:xfrm>
        </p:spPr>
        <p:txBody>
          <a:bodyPr/>
          <a:lstStyle/>
          <a:p>
            <a:r>
              <a:rPr lang="en-US">
                <a:solidFill>
                  <a:schemeClr val="tx2">
                    <a:lumMod val="40000"/>
                    <a:lumOff val="60000"/>
                  </a:schemeClr>
                </a:solidFill>
              </a:rPr>
              <a:t>Determining Dependency Status</a:t>
            </a:r>
          </a:p>
        </p:txBody>
      </p:sp>
      <p:sp>
        <p:nvSpPr>
          <p:cNvPr id="3" name="Content Placeholder 2"/>
          <p:cNvSpPr>
            <a:spLocks noGrp="1"/>
          </p:cNvSpPr>
          <p:nvPr>
            <p:ph idx="1"/>
          </p:nvPr>
        </p:nvSpPr>
        <p:spPr>
          <a:xfrm>
            <a:off x="424070" y="1341610"/>
            <a:ext cx="8229600" cy="4906790"/>
          </a:xfrm>
        </p:spPr>
        <p:txBody>
          <a:bodyPr>
            <a:normAutofit fontScale="92500" lnSpcReduction="10000"/>
          </a:bodyPr>
          <a:lstStyle/>
          <a:p>
            <a:pPr marL="0" indent="0">
              <a:buNone/>
            </a:pPr>
            <a:r>
              <a:rPr lang="en-US" sz="3000" b="1">
                <a:solidFill>
                  <a:schemeClr val="bg1"/>
                </a:solidFill>
              </a:rPr>
              <a:t>Step Three </a:t>
            </a:r>
            <a:r>
              <a:rPr lang="en-US" sz="3000">
                <a:solidFill>
                  <a:schemeClr val="bg1"/>
                </a:solidFill>
              </a:rPr>
              <a:t>of the FAFSA application will determine if you will be required to provide parental information.</a:t>
            </a:r>
          </a:p>
          <a:p>
            <a:pPr marL="0" indent="0">
              <a:buNone/>
            </a:pPr>
            <a:endParaRPr lang="en-US" sz="3300">
              <a:solidFill>
                <a:schemeClr val="bg1"/>
              </a:solidFill>
            </a:endParaRPr>
          </a:p>
          <a:p>
            <a:pPr marL="0" indent="0">
              <a:buNone/>
            </a:pPr>
            <a:r>
              <a:rPr lang="en-US" sz="2800">
                <a:solidFill>
                  <a:schemeClr val="bg1"/>
                </a:solidFill>
              </a:rPr>
              <a:t>Example of some of the questions asked </a:t>
            </a:r>
          </a:p>
          <a:p>
            <a:pPr marL="0" indent="0">
              <a:buNone/>
            </a:pPr>
            <a:r>
              <a:rPr lang="en-US" sz="2800">
                <a:solidFill>
                  <a:schemeClr val="bg1"/>
                </a:solidFill>
              </a:rPr>
              <a:t>on the 21/22 FAFSA:</a:t>
            </a:r>
          </a:p>
          <a:p>
            <a:pPr marL="0" indent="0">
              <a:buNone/>
            </a:pPr>
            <a:endParaRPr lang="en-US" sz="1600">
              <a:solidFill>
                <a:schemeClr val="bg1"/>
              </a:solidFill>
            </a:endParaRPr>
          </a:p>
          <a:p>
            <a:r>
              <a:rPr lang="en-US" sz="2600" i="1">
                <a:solidFill>
                  <a:schemeClr val="bg1"/>
                </a:solidFill>
              </a:rPr>
              <a:t>Were you born before </a:t>
            </a:r>
            <a:r>
              <a:rPr lang="en-US" sz="2600" b="1" i="1">
                <a:solidFill>
                  <a:schemeClr val="tx2">
                    <a:lumMod val="40000"/>
                    <a:lumOff val="60000"/>
                  </a:schemeClr>
                </a:solidFill>
              </a:rPr>
              <a:t>January 1, 1998</a:t>
            </a:r>
            <a:r>
              <a:rPr lang="en-US" sz="2600" i="1">
                <a:solidFill>
                  <a:schemeClr val="bg1"/>
                </a:solidFill>
              </a:rPr>
              <a:t>? </a:t>
            </a:r>
          </a:p>
          <a:p>
            <a:r>
              <a:rPr lang="en-US" sz="2600" i="1">
                <a:solidFill>
                  <a:schemeClr val="bg1"/>
                </a:solidFill>
              </a:rPr>
              <a:t>Are you married?</a:t>
            </a:r>
          </a:p>
          <a:p>
            <a:r>
              <a:rPr lang="en-US" sz="2600" i="1">
                <a:solidFill>
                  <a:schemeClr val="bg1"/>
                </a:solidFill>
              </a:rPr>
              <a:t>Are you a Veteran of the U.S Armed Forces?</a:t>
            </a:r>
          </a:p>
          <a:p>
            <a:r>
              <a:rPr lang="en-US" sz="2600" i="1">
                <a:solidFill>
                  <a:schemeClr val="bg1"/>
                </a:solidFill>
              </a:rPr>
              <a:t>Do you have children?</a:t>
            </a:r>
          </a:p>
          <a:p>
            <a:r>
              <a:rPr lang="en-US" sz="2600" i="1">
                <a:solidFill>
                  <a:schemeClr val="bg1"/>
                </a:solidFill>
              </a:rPr>
              <a:t>Are you a graduate student? (answer is </a:t>
            </a:r>
            <a:r>
              <a:rPr lang="en-US" sz="2600" b="1" i="1">
                <a:solidFill>
                  <a:schemeClr val="tx2">
                    <a:lumMod val="40000"/>
                    <a:lumOff val="60000"/>
                  </a:schemeClr>
                </a:solidFill>
              </a:rPr>
              <a:t>no</a:t>
            </a:r>
            <a:r>
              <a:rPr lang="en-US" sz="2600" i="1">
                <a:solidFill>
                  <a:schemeClr val="bg1"/>
                </a:solidFill>
              </a:rPr>
              <a:t>)</a:t>
            </a:r>
          </a:p>
          <a:p>
            <a:pPr marL="0" indent="0">
              <a:buNone/>
            </a:pPr>
            <a:endParaRPr lang="en-US">
              <a:solidFill>
                <a:schemeClr val="bg1"/>
              </a:solidFill>
            </a:endParaRPr>
          </a:p>
          <a:p>
            <a:endParaRPr lang="en-US">
              <a:solidFill>
                <a:schemeClr val="bg1"/>
              </a:solidFill>
            </a:endParaRPr>
          </a:p>
        </p:txBody>
      </p:sp>
      <p:pic>
        <p:nvPicPr>
          <p:cNvPr id="4" name="Picture 3"/>
          <p:cNvPicPr>
            <a:picLocks noChangeAspect="1"/>
          </p:cNvPicPr>
          <p:nvPr/>
        </p:nvPicPr>
        <p:blipFill>
          <a:blip r:embed="rId3"/>
          <a:stretch>
            <a:fillRect/>
          </a:stretch>
        </p:blipFill>
        <p:spPr>
          <a:xfrm>
            <a:off x="6248400" y="2438400"/>
            <a:ext cx="2628900" cy="1834754"/>
          </a:xfrm>
          <a:prstGeom prst="rect">
            <a:avLst/>
          </a:prstGeom>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372" y="5926987"/>
            <a:ext cx="2360928" cy="702459"/>
          </a:xfrm>
          <a:prstGeom prst="rect">
            <a:avLst/>
          </a:prstGeom>
        </p:spPr>
      </p:pic>
    </p:spTree>
    <p:extLst>
      <p:ext uri="{BB962C8B-B14F-4D97-AF65-F5344CB8AC3E}">
        <p14:creationId xmlns:p14="http://schemas.microsoft.com/office/powerpoint/2010/main" val="262465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solidFill>
                  <a:schemeClr val="bg1"/>
                </a:solidFill>
              </a:rPr>
              <a:t>CEIN Student Aid Types</a:t>
            </a:r>
          </a:p>
        </p:txBody>
      </p:sp>
      <p:sp>
        <p:nvSpPr>
          <p:cNvPr id="5" name="Oval 4"/>
          <p:cNvSpPr/>
          <p:nvPr/>
        </p:nvSpPr>
        <p:spPr>
          <a:xfrm>
            <a:off x="1066800" y="2273576"/>
            <a:ext cx="3124200" cy="3086100"/>
          </a:xfrm>
          <a:prstGeom prst="ellipse">
            <a:avLst/>
          </a:prstGeom>
          <a:scene3d>
            <a:camera prst="orthographicFront"/>
            <a:lightRig rig="threePt" dir="t"/>
          </a:scene3d>
          <a:sp3d extrusionH="38100">
            <a:bevelT/>
            <a:contourClr>
              <a:schemeClr val="accent4">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School of Nursing </a:t>
            </a:r>
          </a:p>
          <a:p>
            <a:pPr algn="ctr"/>
            <a:r>
              <a:rPr lang="en-US" sz="2800">
                <a:solidFill>
                  <a:schemeClr val="bg1"/>
                </a:solidFill>
              </a:rPr>
              <a:t>Merit</a:t>
            </a:r>
          </a:p>
          <a:p>
            <a:pPr algn="ctr"/>
            <a:r>
              <a:rPr lang="en-US" sz="2800">
                <a:solidFill>
                  <a:schemeClr val="bg1"/>
                </a:solidFill>
              </a:rPr>
              <a:t>Scholarships</a:t>
            </a:r>
          </a:p>
        </p:txBody>
      </p:sp>
      <p:sp>
        <p:nvSpPr>
          <p:cNvPr id="6" name="Oval 5"/>
          <p:cNvSpPr/>
          <p:nvPr/>
        </p:nvSpPr>
        <p:spPr>
          <a:xfrm>
            <a:off x="4953000" y="2292626"/>
            <a:ext cx="3124200" cy="304800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Loan Options:</a:t>
            </a:r>
          </a:p>
          <a:p>
            <a:pPr algn="ctr"/>
            <a:r>
              <a:rPr lang="en-US" sz="2800"/>
              <a:t>Federal</a:t>
            </a:r>
          </a:p>
          <a:p>
            <a:pPr algn="ctr"/>
            <a:r>
              <a:rPr lang="en-US" sz="2800"/>
              <a:t>Private</a:t>
            </a:r>
          </a:p>
        </p:txBody>
      </p:sp>
      <p:pic>
        <p:nvPicPr>
          <p:cNvPr id="7"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477000" y="5943600"/>
            <a:ext cx="2360928" cy="702459"/>
          </a:xfrm>
        </p:spPr>
      </p:pic>
    </p:spTree>
    <p:extLst>
      <p:ext uri="{BB962C8B-B14F-4D97-AF65-F5344CB8AC3E}">
        <p14:creationId xmlns:p14="http://schemas.microsoft.com/office/powerpoint/2010/main" val="3744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bg1"/>
                </a:solidFill>
              </a:rPr>
              <a:t>Undergraduate Loans at a Glance</a:t>
            </a:r>
          </a:p>
        </p:txBody>
      </p:sp>
      <p:graphicFrame>
        <p:nvGraphicFramePr>
          <p:cNvPr id="7" name="Table 6"/>
          <p:cNvGraphicFramePr>
            <a:graphicFrameLocks noGrp="1"/>
          </p:cNvGraphicFramePr>
          <p:nvPr>
            <p:extLst>
              <p:ext uri="{D42A27DB-BD31-4B8C-83A1-F6EECF244321}">
                <p14:modId xmlns:p14="http://schemas.microsoft.com/office/powerpoint/2010/main" val="3270360772"/>
              </p:ext>
            </p:extLst>
          </p:nvPr>
        </p:nvGraphicFramePr>
        <p:xfrm>
          <a:off x="457200" y="1424264"/>
          <a:ext cx="8305799" cy="4602550"/>
        </p:xfrm>
        <a:graphic>
          <a:graphicData uri="http://schemas.openxmlformats.org/drawingml/2006/table">
            <a:tbl>
              <a:tblPr firstRow="1" bandRow="1">
                <a:tableStyleId>{5C22544A-7EE6-4342-B048-85BDC9FD1C3A}</a:tableStyleId>
              </a:tblPr>
              <a:tblGrid>
                <a:gridCol w="1802473">
                  <a:extLst>
                    <a:ext uri="{9D8B030D-6E8A-4147-A177-3AD203B41FA5}">
                      <a16:colId xmlns:a16="http://schemas.microsoft.com/office/drawing/2014/main" val="20000"/>
                    </a:ext>
                  </a:extLst>
                </a:gridCol>
                <a:gridCol w="1519847">
                  <a:extLst>
                    <a:ext uri="{9D8B030D-6E8A-4147-A177-3AD203B41FA5}">
                      <a16:colId xmlns:a16="http://schemas.microsoft.com/office/drawing/2014/main" val="20001"/>
                    </a:ext>
                  </a:extLst>
                </a:gridCol>
                <a:gridCol w="1138202">
                  <a:extLst>
                    <a:ext uri="{9D8B030D-6E8A-4147-A177-3AD203B41FA5}">
                      <a16:colId xmlns:a16="http://schemas.microsoft.com/office/drawing/2014/main" val="20002"/>
                    </a:ext>
                  </a:extLst>
                </a:gridCol>
                <a:gridCol w="2110096">
                  <a:extLst>
                    <a:ext uri="{9D8B030D-6E8A-4147-A177-3AD203B41FA5}">
                      <a16:colId xmlns:a16="http://schemas.microsoft.com/office/drawing/2014/main" val="20003"/>
                    </a:ext>
                  </a:extLst>
                </a:gridCol>
                <a:gridCol w="1735181">
                  <a:extLst>
                    <a:ext uri="{9D8B030D-6E8A-4147-A177-3AD203B41FA5}">
                      <a16:colId xmlns:a16="http://schemas.microsoft.com/office/drawing/2014/main" val="20004"/>
                    </a:ext>
                  </a:extLst>
                </a:gridCol>
              </a:tblGrid>
              <a:tr h="811331">
                <a:tc>
                  <a:txBody>
                    <a:bodyPr/>
                    <a:lstStyle/>
                    <a:p>
                      <a:pPr algn="ctr"/>
                      <a:r>
                        <a:rPr lang="en-US" sz="1600">
                          <a:solidFill>
                            <a:schemeClr val="tx1"/>
                          </a:solidFill>
                        </a:rPr>
                        <a:t>Program</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Borrower</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Credit</a:t>
                      </a:r>
                      <a:r>
                        <a:rPr lang="en-US" sz="1600" baseline="0">
                          <a:solidFill>
                            <a:schemeClr val="tx1"/>
                          </a:solidFill>
                        </a:rPr>
                        <a:t> Check Required?</a:t>
                      </a:r>
                      <a:endParaRPr lang="en-US" sz="160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Interest Rate</a:t>
                      </a:r>
                    </a:p>
                    <a:p>
                      <a:pPr algn="ctr"/>
                      <a:r>
                        <a:rPr lang="en-US" sz="1600">
                          <a:solidFill>
                            <a:schemeClr val="tx1"/>
                          </a:solidFill>
                        </a:rPr>
                        <a:t>As of</a:t>
                      </a:r>
                    </a:p>
                    <a:p>
                      <a:pPr algn="ctr"/>
                      <a:r>
                        <a:rPr lang="en-US" sz="1600">
                          <a:solidFill>
                            <a:schemeClr val="tx1"/>
                          </a:solidFill>
                        </a:rPr>
                        <a:t>7/1/21*</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Repayment Begins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1331">
                <a:tc>
                  <a:txBody>
                    <a:bodyPr/>
                    <a:lstStyle/>
                    <a:p>
                      <a:pPr algn="ctr"/>
                      <a:r>
                        <a:rPr lang="en-US" sz="1600"/>
                        <a:t>Federal Direct Subsidized</a:t>
                      </a:r>
                    </a:p>
                    <a:p>
                      <a:pPr algn="ctr"/>
                      <a:r>
                        <a:rPr lang="en-US" sz="1600"/>
                        <a:t>Loan</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Students with financial need</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No</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a:solidFill>
                            <a:schemeClr val="dk1"/>
                          </a:solidFill>
                          <a:effectLst/>
                          <a:latin typeface="+mn-lt"/>
                          <a:ea typeface="+mn-ea"/>
                          <a:cs typeface="+mn-cs"/>
                        </a:rPr>
                        <a:t>3.73% </a:t>
                      </a:r>
                      <a:endParaRPr lang="en-US" sz="1600" u="none"/>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Six months after </a:t>
                      </a:r>
                      <a:r>
                        <a:rPr lang="en-US" sz="1600" baseline="0"/>
                        <a:t>graduation</a:t>
                      </a:r>
                      <a:endParaRPr lang="en-US" sz="160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1331">
                <a:tc>
                  <a:txBody>
                    <a:bodyPr/>
                    <a:lstStyle/>
                    <a:p>
                      <a:pPr algn="ctr"/>
                      <a:r>
                        <a:rPr lang="en-US" sz="1600"/>
                        <a:t>Federal Direct Unsubsidized</a:t>
                      </a:r>
                    </a:p>
                    <a:p>
                      <a:pPr algn="ctr"/>
                      <a:r>
                        <a:rPr lang="en-US" sz="1600"/>
                        <a:t>Loan</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Students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No</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a:solidFill>
                            <a:schemeClr val="dk1"/>
                          </a:solidFill>
                          <a:effectLst/>
                          <a:latin typeface="+mn-lt"/>
                          <a:ea typeface="+mn-ea"/>
                          <a:cs typeface="+mn-cs"/>
                        </a:rPr>
                        <a:t>3.73% </a:t>
                      </a:r>
                      <a:endParaRPr lang="en-US" sz="1600" u="none"/>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Six months after </a:t>
                      </a:r>
                      <a:r>
                        <a:rPr lang="en-US" sz="1600" baseline="0"/>
                        <a:t>graduation</a:t>
                      </a:r>
                      <a:endParaRPr lang="en-US" sz="160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51722">
                <a:tc>
                  <a:txBody>
                    <a:bodyPr/>
                    <a:lstStyle/>
                    <a:p>
                      <a:pPr algn="ctr"/>
                      <a:r>
                        <a:rPr lang="en-US" sz="1600"/>
                        <a:t>Federal Direct PLUS Loans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Parents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Yes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a:solidFill>
                            <a:schemeClr val="dk1"/>
                          </a:solidFill>
                          <a:effectLst/>
                          <a:latin typeface="+mn-lt"/>
                          <a:ea typeface="+mn-ea"/>
                          <a:cs typeface="+mn-cs"/>
                        </a:rPr>
                        <a:t>6.28% </a:t>
                      </a:r>
                      <a:endParaRPr lang="en-US" sz="1600" u="none"/>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Sixty</a:t>
                      </a:r>
                      <a:r>
                        <a:rPr lang="en-US" sz="1600" baseline="0"/>
                        <a:t> days after second disbursement unless deferred</a:t>
                      </a:r>
                      <a:endParaRPr lang="en-US" sz="160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51722">
                <a:tc>
                  <a:txBody>
                    <a:bodyPr/>
                    <a:lstStyle/>
                    <a:p>
                      <a:pPr algn="ctr"/>
                      <a:r>
                        <a:rPr lang="en-US" sz="1600"/>
                        <a:t>Private</a:t>
                      </a:r>
                      <a:r>
                        <a:rPr lang="en-US" sz="1600" baseline="0"/>
                        <a:t>/Alternative Loans</a:t>
                      </a:r>
                      <a:endParaRPr lang="en-US" sz="160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Students with a creditworthy cosigner</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Yes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u="none"/>
                        <a:t>Variable or fixed; usually depends on borrower and cosigner credit scores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Varies by loan</a:t>
                      </a:r>
                      <a:r>
                        <a:rPr lang="en-US" sz="1600" baseline="0"/>
                        <a:t> product</a:t>
                      </a:r>
                      <a:endParaRPr lang="en-US" sz="160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5C19F12E-4B7B-4C0D-9708-6B5160BAF54B}"/>
              </a:ext>
            </a:extLst>
          </p:cNvPr>
          <p:cNvSpPr txBox="1"/>
          <p:nvPr/>
        </p:nvSpPr>
        <p:spPr>
          <a:xfrm>
            <a:off x="2209800" y="6211669"/>
            <a:ext cx="47244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FFFF"/>
                </a:solidFill>
              </a:rPr>
              <a:t>* Interest rates subject to change effective July 1, 2022</a:t>
            </a:r>
            <a:endParaRPr lang="en-US">
              <a:cs typeface="Calibri"/>
            </a:endParaRPr>
          </a:p>
        </p:txBody>
      </p:sp>
    </p:spTree>
    <p:extLst>
      <p:ext uri="{BB962C8B-B14F-4D97-AF65-F5344CB8AC3E}">
        <p14:creationId xmlns:p14="http://schemas.microsoft.com/office/powerpoint/2010/main" val="122960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a:bodyPr>
          <a:lstStyle/>
          <a:p>
            <a:r>
              <a:rPr lang="en-US">
                <a:solidFill>
                  <a:schemeClr val="bg1"/>
                </a:solidFill>
              </a:rPr>
              <a:t>Federal Student Loans Per Semester</a:t>
            </a:r>
          </a:p>
        </p:txBody>
      </p:sp>
      <p:graphicFrame>
        <p:nvGraphicFramePr>
          <p:cNvPr id="5" name="Table 4"/>
          <p:cNvGraphicFramePr>
            <a:graphicFrameLocks noGrp="1"/>
          </p:cNvGraphicFramePr>
          <p:nvPr>
            <p:extLst>
              <p:ext uri="{D42A27DB-BD31-4B8C-83A1-F6EECF244321}">
                <p14:modId xmlns:p14="http://schemas.microsoft.com/office/powerpoint/2010/main" val="1747097337"/>
              </p:ext>
            </p:extLst>
          </p:nvPr>
        </p:nvGraphicFramePr>
        <p:xfrm>
          <a:off x="616158" y="1524000"/>
          <a:ext cx="7886700" cy="3566160"/>
        </p:xfrm>
        <a:graphic>
          <a:graphicData uri="http://schemas.openxmlformats.org/drawingml/2006/table">
            <a:tbl>
              <a:tblPr firstRow="1" bandRow="1">
                <a:tableStyleId>{5C22544A-7EE6-4342-B048-85BDC9FD1C3A}</a:tableStyleId>
              </a:tblPr>
              <a:tblGrid>
                <a:gridCol w="2860012">
                  <a:extLst>
                    <a:ext uri="{9D8B030D-6E8A-4147-A177-3AD203B41FA5}">
                      <a16:colId xmlns:a16="http://schemas.microsoft.com/office/drawing/2014/main" val="3659501956"/>
                    </a:ext>
                  </a:extLst>
                </a:gridCol>
                <a:gridCol w="2831421">
                  <a:extLst>
                    <a:ext uri="{9D8B030D-6E8A-4147-A177-3AD203B41FA5}">
                      <a16:colId xmlns:a16="http://schemas.microsoft.com/office/drawing/2014/main" val="2972900566"/>
                    </a:ext>
                  </a:extLst>
                </a:gridCol>
                <a:gridCol w="2195267">
                  <a:extLst>
                    <a:ext uri="{9D8B030D-6E8A-4147-A177-3AD203B41FA5}">
                      <a16:colId xmlns:a16="http://schemas.microsoft.com/office/drawing/2014/main" val="3132200537"/>
                    </a:ext>
                  </a:extLst>
                </a:gridCol>
              </a:tblGrid>
              <a:tr h="370840">
                <a:tc>
                  <a:txBody>
                    <a:bodyPr/>
                    <a:lstStyle/>
                    <a:p>
                      <a:endParaRPr lang="en-US" sz="2400"/>
                    </a:p>
                    <a:p>
                      <a:r>
                        <a:rPr lang="en-US" sz="2400"/>
                        <a:t>Student Status</a:t>
                      </a:r>
                    </a:p>
                  </a:txBody>
                  <a:tcPr/>
                </a:tc>
                <a:tc>
                  <a:txBody>
                    <a:bodyPr/>
                    <a:lstStyle/>
                    <a:p>
                      <a:pPr algn="ctr"/>
                      <a:r>
                        <a:rPr lang="en-US" sz="2400"/>
                        <a:t>Federal Direct Subsidized</a:t>
                      </a:r>
                      <a:r>
                        <a:rPr lang="en-US" sz="2400" baseline="0"/>
                        <a:t> Loan Limit</a:t>
                      </a:r>
                      <a:endParaRPr lang="en-US" sz="2400"/>
                    </a:p>
                  </a:txBody>
                  <a:tcPr/>
                </a:tc>
                <a:tc>
                  <a:txBody>
                    <a:bodyPr/>
                    <a:lstStyle/>
                    <a:p>
                      <a:pPr algn="ctr"/>
                      <a:r>
                        <a:rPr lang="en-US" sz="2400"/>
                        <a:t>Federal Direct Unsubsidized Loan Limit</a:t>
                      </a:r>
                    </a:p>
                  </a:txBody>
                  <a:tcPr/>
                </a:tc>
                <a:extLst>
                  <a:ext uri="{0D108BD9-81ED-4DB2-BD59-A6C34878D82A}">
                    <a16:rowId xmlns:a16="http://schemas.microsoft.com/office/drawing/2014/main" val="35540326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Dependent</a:t>
                      </a:r>
                      <a:r>
                        <a:rPr lang="en-US" sz="2400" baseline="0"/>
                        <a:t> Undergraduate</a:t>
                      </a:r>
                      <a:endParaRPr lang="en-US" sz="2400"/>
                    </a:p>
                    <a:p>
                      <a:endParaRPr lang="en-US" sz="2400"/>
                    </a:p>
                  </a:txBody>
                  <a:tcPr/>
                </a:tc>
                <a:tc>
                  <a:txBody>
                    <a:bodyPr/>
                    <a:lstStyle/>
                    <a:p>
                      <a:pPr algn="ctr"/>
                      <a:r>
                        <a:rPr lang="en-US" sz="2400"/>
                        <a:t>$2,750*</a:t>
                      </a:r>
                    </a:p>
                  </a:txBody>
                  <a:tcPr/>
                </a:tc>
                <a:tc>
                  <a:txBody>
                    <a:bodyPr/>
                    <a:lstStyle/>
                    <a:p>
                      <a:pPr algn="ctr"/>
                      <a:r>
                        <a:rPr lang="en-US" sz="2400"/>
                        <a:t>$1,000</a:t>
                      </a:r>
                    </a:p>
                  </a:txBody>
                  <a:tcPr/>
                </a:tc>
                <a:extLst>
                  <a:ext uri="{0D108BD9-81ED-4DB2-BD59-A6C34878D82A}">
                    <a16:rowId xmlns:a16="http://schemas.microsoft.com/office/drawing/2014/main" val="36994623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Independent</a:t>
                      </a:r>
                      <a:r>
                        <a:rPr lang="en-US" sz="2400" baseline="0"/>
                        <a:t> Undergraduate</a:t>
                      </a:r>
                      <a:endParaRPr lang="en-US" sz="2400"/>
                    </a:p>
                    <a:p>
                      <a:endParaRPr lang="en-US" sz="2400"/>
                    </a:p>
                  </a:txBody>
                  <a:tcPr/>
                </a:tc>
                <a:tc>
                  <a:txBody>
                    <a:bodyPr/>
                    <a:lstStyle/>
                    <a:p>
                      <a:pPr algn="ctr"/>
                      <a:r>
                        <a:rPr lang="en-US" sz="2400"/>
                        <a:t>$2,750*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$3,500</a:t>
                      </a:r>
                    </a:p>
                    <a:p>
                      <a:pPr algn="ctr"/>
                      <a:endParaRPr lang="en-US" sz="2400"/>
                    </a:p>
                  </a:txBody>
                  <a:tcPr/>
                </a:tc>
                <a:extLst>
                  <a:ext uri="{0D108BD9-81ED-4DB2-BD59-A6C34878D82A}">
                    <a16:rowId xmlns:a16="http://schemas.microsoft.com/office/drawing/2014/main" val="3028758682"/>
                  </a:ext>
                </a:extLst>
              </a:tr>
            </a:tbl>
          </a:graphicData>
        </a:graphic>
      </p:graphicFrame>
      <p:sp>
        <p:nvSpPr>
          <p:cNvPr id="6" name="TextBox 5"/>
          <p:cNvSpPr txBox="1"/>
          <p:nvPr/>
        </p:nvSpPr>
        <p:spPr>
          <a:xfrm>
            <a:off x="762000" y="5216824"/>
            <a:ext cx="7886700" cy="646331"/>
          </a:xfrm>
          <a:prstGeom prst="rect">
            <a:avLst/>
          </a:prstGeom>
          <a:noFill/>
        </p:spPr>
        <p:txBody>
          <a:bodyPr wrap="square" rtlCol="0">
            <a:spAutoFit/>
          </a:bodyPr>
          <a:lstStyle/>
          <a:p>
            <a:pPr algn="ctr"/>
            <a:r>
              <a:rPr lang="en-US">
                <a:solidFill>
                  <a:schemeClr val="bg1"/>
                </a:solidFill>
              </a:rPr>
              <a:t>*Students must have financial need to be eligible for a </a:t>
            </a:r>
          </a:p>
          <a:p>
            <a:pPr algn="ctr"/>
            <a:r>
              <a:rPr lang="en-US">
                <a:solidFill>
                  <a:schemeClr val="bg1"/>
                </a:solidFill>
              </a:rPr>
              <a:t>Federal Direct Subsidized Loan.  </a:t>
            </a:r>
          </a:p>
        </p:txBody>
      </p:sp>
      <p:pic>
        <p:nvPicPr>
          <p:cNvPr id="7"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554472" y="5989820"/>
            <a:ext cx="2360928" cy="702459"/>
          </a:xfrm>
        </p:spPr>
      </p:pic>
    </p:spTree>
    <p:extLst>
      <p:ext uri="{BB962C8B-B14F-4D97-AF65-F5344CB8AC3E}">
        <p14:creationId xmlns:p14="http://schemas.microsoft.com/office/powerpoint/2010/main" val="125024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534400" cy="1143000"/>
          </a:xfrm>
        </p:spPr>
        <p:txBody>
          <a:bodyPr>
            <a:normAutofit fontScale="90000"/>
          </a:bodyPr>
          <a:lstStyle/>
          <a:p>
            <a:r>
              <a:rPr lang="en-US">
                <a:solidFill>
                  <a:schemeClr val="bg1"/>
                </a:solidFill>
              </a:rPr>
              <a:t>Undergraduate Aggregate </a:t>
            </a:r>
            <a:br>
              <a:rPr lang="en-US">
                <a:solidFill>
                  <a:schemeClr val="bg1"/>
                </a:solidFill>
              </a:rPr>
            </a:br>
            <a:r>
              <a:rPr lang="en-US">
                <a:solidFill>
                  <a:schemeClr val="bg1"/>
                </a:solidFill>
              </a:rPr>
              <a:t>Federal Direct Loan Limits</a:t>
            </a:r>
          </a:p>
        </p:txBody>
      </p:sp>
      <p:graphicFrame>
        <p:nvGraphicFramePr>
          <p:cNvPr id="9" name="Table 8"/>
          <p:cNvGraphicFramePr>
            <a:graphicFrameLocks noGrp="1"/>
          </p:cNvGraphicFramePr>
          <p:nvPr>
            <p:extLst>
              <p:ext uri="{D42A27DB-BD31-4B8C-83A1-F6EECF244321}">
                <p14:modId xmlns:p14="http://schemas.microsoft.com/office/powerpoint/2010/main" val="2239407618"/>
              </p:ext>
            </p:extLst>
          </p:nvPr>
        </p:nvGraphicFramePr>
        <p:xfrm>
          <a:off x="723900" y="2133600"/>
          <a:ext cx="7696200" cy="3566160"/>
        </p:xfrm>
        <a:graphic>
          <a:graphicData uri="http://schemas.openxmlformats.org/drawingml/2006/table">
            <a:tbl>
              <a:tblPr firstRow="1" bandRow="1">
                <a:tableStyleId>{5C22544A-7EE6-4342-B048-85BDC9FD1C3A}</a:tableStyleId>
              </a:tblPr>
              <a:tblGrid>
                <a:gridCol w="2790930">
                  <a:extLst>
                    <a:ext uri="{9D8B030D-6E8A-4147-A177-3AD203B41FA5}">
                      <a16:colId xmlns:a16="http://schemas.microsoft.com/office/drawing/2014/main" val="3383768425"/>
                    </a:ext>
                  </a:extLst>
                </a:gridCol>
                <a:gridCol w="2763029">
                  <a:extLst>
                    <a:ext uri="{9D8B030D-6E8A-4147-A177-3AD203B41FA5}">
                      <a16:colId xmlns:a16="http://schemas.microsoft.com/office/drawing/2014/main" val="983413524"/>
                    </a:ext>
                  </a:extLst>
                </a:gridCol>
                <a:gridCol w="2142241">
                  <a:extLst>
                    <a:ext uri="{9D8B030D-6E8A-4147-A177-3AD203B41FA5}">
                      <a16:colId xmlns:a16="http://schemas.microsoft.com/office/drawing/2014/main" val="257596837"/>
                    </a:ext>
                  </a:extLst>
                </a:gridCol>
              </a:tblGrid>
              <a:tr h="370840">
                <a:tc>
                  <a:txBody>
                    <a:bodyPr/>
                    <a:lstStyle/>
                    <a:p>
                      <a:endParaRPr lang="en-US" sz="2400"/>
                    </a:p>
                    <a:p>
                      <a:r>
                        <a:rPr lang="en-US" sz="2400"/>
                        <a:t>Student Status</a:t>
                      </a:r>
                    </a:p>
                  </a:txBody>
                  <a:tcPr/>
                </a:tc>
                <a:tc>
                  <a:txBody>
                    <a:bodyPr/>
                    <a:lstStyle/>
                    <a:p>
                      <a:pPr algn="ctr"/>
                      <a:r>
                        <a:rPr lang="en-US" sz="2400"/>
                        <a:t>Federal Direct Subsidized</a:t>
                      </a:r>
                      <a:r>
                        <a:rPr lang="en-US" sz="2400" baseline="0"/>
                        <a:t> Loan Limit</a:t>
                      </a:r>
                      <a:endParaRPr lang="en-US" sz="2400"/>
                    </a:p>
                  </a:txBody>
                  <a:tcPr/>
                </a:tc>
                <a:tc>
                  <a:txBody>
                    <a:bodyPr/>
                    <a:lstStyle/>
                    <a:p>
                      <a:pPr algn="ctr"/>
                      <a:r>
                        <a:rPr lang="en-US" sz="2400"/>
                        <a:t>Total Loan Limit</a:t>
                      </a:r>
                    </a:p>
                  </a:txBody>
                  <a:tcPr/>
                </a:tc>
                <a:extLst>
                  <a:ext uri="{0D108BD9-81ED-4DB2-BD59-A6C34878D82A}">
                    <a16:rowId xmlns:a16="http://schemas.microsoft.com/office/drawing/2014/main" val="10781589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Dependent</a:t>
                      </a:r>
                      <a:r>
                        <a:rPr lang="en-US" sz="2400" baseline="0"/>
                        <a:t> Undergraduate</a:t>
                      </a:r>
                      <a:endParaRPr lang="en-US" sz="2400"/>
                    </a:p>
                    <a:p>
                      <a:endParaRPr lang="en-US" sz="2400"/>
                    </a:p>
                  </a:txBody>
                  <a:tcPr/>
                </a:tc>
                <a:tc>
                  <a:txBody>
                    <a:bodyPr/>
                    <a:lstStyle/>
                    <a:p>
                      <a:pPr algn="ctr"/>
                      <a:r>
                        <a:rPr lang="en-US" sz="2400"/>
                        <a:t>$23,000</a:t>
                      </a:r>
                    </a:p>
                  </a:txBody>
                  <a:tcPr/>
                </a:tc>
                <a:tc>
                  <a:txBody>
                    <a:bodyPr/>
                    <a:lstStyle/>
                    <a:p>
                      <a:pPr algn="ctr"/>
                      <a:r>
                        <a:rPr lang="en-US" sz="2400"/>
                        <a:t>$31,000</a:t>
                      </a:r>
                    </a:p>
                  </a:txBody>
                  <a:tcPr/>
                </a:tc>
                <a:extLst>
                  <a:ext uri="{0D108BD9-81ED-4DB2-BD59-A6C34878D82A}">
                    <a16:rowId xmlns:a16="http://schemas.microsoft.com/office/drawing/2014/main" val="3832076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Independent</a:t>
                      </a:r>
                      <a:r>
                        <a:rPr lang="en-US" sz="2400" baseline="0"/>
                        <a:t> Undergraduate</a:t>
                      </a:r>
                      <a:endParaRPr lang="en-US" sz="2400"/>
                    </a:p>
                    <a:p>
                      <a:endParaRPr lang="en-US" sz="2400"/>
                    </a:p>
                  </a:txBody>
                  <a:tcPr/>
                </a:tc>
                <a:tc>
                  <a:txBody>
                    <a:bodyPr/>
                    <a:lstStyle/>
                    <a:p>
                      <a:pPr algn="ctr"/>
                      <a:r>
                        <a:rPr lang="en-US" sz="2400"/>
                        <a:t>$23,000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$57,500</a:t>
                      </a:r>
                    </a:p>
                    <a:p>
                      <a:pPr algn="ctr"/>
                      <a:endParaRPr lang="en-US" sz="2400"/>
                    </a:p>
                  </a:txBody>
                  <a:tcPr/>
                </a:tc>
                <a:extLst>
                  <a:ext uri="{0D108BD9-81ED-4DB2-BD59-A6C34878D82A}">
                    <a16:rowId xmlns:a16="http://schemas.microsoft.com/office/drawing/2014/main" val="389336310"/>
                  </a:ext>
                </a:extLst>
              </a:tr>
            </a:tbl>
          </a:graphicData>
        </a:graphic>
      </p:graphicFrame>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292" y="5943600"/>
            <a:ext cx="2360928" cy="702459"/>
          </a:xfrm>
          <a:prstGeom prst="rect">
            <a:avLst/>
          </a:prstGeom>
        </p:spPr>
      </p:pic>
    </p:spTree>
    <p:extLst>
      <p:ext uri="{BB962C8B-B14F-4D97-AF65-F5344CB8AC3E}">
        <p14:creationId xmlns:p14="http://schemas.microsoft.com/office/powerpoint/2010/main" val="739650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3|14.3|0.7|32.9|35.2|55|31.9|6.1|1.8|4.2|1.8|3.8|1.7|1.6"/>
</p:tagLst>
</file>

<file path=ppt/tags/tag2.xml><?xml version="1.0" encoding="utf-8"?>
<p:tagLst xmlns:a="http://schemas.openxmlformats.org/drawingml/2006/main" xmlns:r="http://schemas.openxmlformats.org/officeDocument/2006/relationships" xmlns:p="http://schemas.openxmlformats.org/presentationml/2006/main">
  <p:tag name="TIMING" val="|10.3|14.3|0.7|32.9|35.2|55|31.9|6.1|1.8|4.2|1.8|3.8|1.7|1.6"/>
</p:tagLst>
</file>

<file path=ppt/tags/tag3.xml><?xml version="1.0" encoding="utf-8"?>
<p:tagLst xmlns:a="http://schemas.openxmlformats.org/drawingml/2006/main" xmlns:r="http://schemas.openxmlformats.org/officeDocument/2006/relationships" xmlns:p="http://schemas.openxmlformats.org/presentationml/2006/main">
  <p:tag name="TIMING" val="|9.4|4|7.6|8.2|13.9|2.9|9|20.3|1.2|1.8|1.3|1.7|27.7|7.7|4.3|4.9|5.1"/>
</p:tagLst>
</file>

<file path=ppt/tags/tag4.xml><?xml version="1.0" encoding="utf-8"?>
<p:tagLst xmlns:a="http://schemas.openxmlformats.org/drawingml/2006/main" xmlns:r="http://schemas.openxmlformats.org/officeDocument/2006/relationships" xmlns:p="http://schemas.openxmlformats.org/presentationml/2006/main">
  <p:tag name="TIMING" val="|6.6|3.8|5.2|2.1|5.5|5.5|4|7.5|2.1"/>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20</TotalTime>
  <Words>1500</Words>
  <Application>Microsoft Office PowerPoint</Application>
  <PresentationFormat>On-screen Show (4:3)</PresentationFormat>
  <Paragraphs>334</Paragraphs>
  <Slides>26</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Courier New</vt:lpstr>
      <vt:lpstr>Wingdings</vt:lpstr>
      <vt:lpstr>Template</vt:lpstr>
      <vt:lpstr>Template</vt:lpstr>
      <vt:lpstr>PowerPoint Presentation</vt:lpstr>
      <vt:lpstr>Discussion Items</vt:lpstr>
      <vt:lpstr> Financial Aid Timeline </vt:lpstr>
      <vt:lpstr>Complete the FAFSA </vt:lpstr>
      <vt:lpstr>Determining Dependency Status</vt:lpstr>
      <vt:lpstr>CEIN Student Aid Types</vt:lpstr>
      <vt:lpstr>Undergraduate Loans at a Glance</vt:lpstr>
      <vt:lpstr>Federal Student Loans Per Semester</vt:lpstr>
      <vt:lpstr>Undergraduate Aggregate  Federal Direct Loan Limits</vt:lpstr>
      <vt:lpstr>Applying for Federal Direct Student Loans</vt:lpstr>
      <vt:lpstr>Federal Direct Parent (PLUS) Loans for Dependent Undergraduate Students</vt:lpstr>
      <vt:lpstr>Applying for a Private (Alternative) Loan</vt:lpstr>
      <vt:lpstr>Spring 2022 CEIN Cost of Attendance</vt:lpstr>
      <vt:lpstr>Fixed Enrollment Date-Day 10 </vt:lpstr>
      <vt:lpstr>Office of Student Financial Aid Services</vt:lpstr>
      <vt:lpstr>Office of the Bursar</vt:lpstr>
      <vt:lpstr>Discussion Items</vt:lpstr>
      <vt:lpstr>University Fee Bills</vt:lpstr>
      <vt:lpstr>Where can I view my Fee Bill? </vt:lpstr>
      <vt:lpstr>How much does CEIN cost?</vt:lpstr>
      <vt:lpstr>Payment Options</vt:lpstr>
      <vt:lpstr>If I miss the due date...</vt:lpstr>
      <vt:lpstr>Refunds are issued when: </vt:lpstr>
      <vt:lpstr>Direct Deposit for Students</vt:lpstr>
      <vt:lpstr>Office of the Bursar</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101 for High School Seniors &amp; Their Families</dc:title>
  <dc:creator>setup</dc:creator>
  <cp:lastModifiedBy>Castelli, Vivian</cp:lastModifiedBy>
  <cp:revision>27</cp:revision>
  <cp:lastPrinted>2017-10-04T20:08:35Z</cp:lastPrinted>
  <dcterms:created xsi:type="dcterms:W3CDTF">2013-12-05T17:01:47Z</dcterms:created>
  <dcterms:modified xsi:type="dcterms:W3CDTF">2021-10-13T13:15:15Z</dcterms:modified>
</cp:coreProperties>
</file>