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2.xml" ContentType="application/vnd.openxmlformats-officedocument.presentationml.tags+xml"/>
  <Override PartName="/ppt/notesSlides/notesSlide15.xml" ContentType="application/vnd.openxmlformats-officedocument.presentationml.notesSlide+xml"/>
  <Override PartName="/ppt/tags/tag3.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4.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5.xml" ContentType="application/vnd.openxmlformats-officedocument.presentationml.tags+xml"/>
  <Override PartName="/ppt/notesSlides/notesSlide20.xml" ContentType="application/vnd.openxmlformats-officedocument.presentationml.notesSlide+xml"/>
  <Override PartName="/ppt/tags/tag6.xml" ContentType="application/vnd.openxmlformats-officedocument.presentationml.tags+xml"/>
  <Override PartName="/ppt/notesSlides/notesSlide21.xml" ContentType="application/vnd.openxmlformats-officedocument.presentationml.notesSlide+xml"/>
  <Override PartName="/ppt/tags/tag7.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8.xml" ContentType="application/vnd.openxmlformats-officedocument.presentationml.tags+xml"/>
  <Override PartName="/ppt/notesSlides/notesSlide24.xml" ContentType="application/vnd.openxmlformats-officedocument.presentationml.notesSlide+xml"/>
  <Override PartName="/ppt/tags/tag9.xml" ContentType="application/vnd.openxmlformats-officedocument.presentationml.tags+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76" r:id="rId2"/>
  </p:sldMasterIdLst>
  <p:notesMasterIdLst>
    <p:notesMasterId r:id="rId30"/>
  </p:notesMasterIdLst>
  <p:handoutMasterIdLst>
    <p:handoutMasterId r:id="rId31"/>
  </p:handoutMasterIdLst>
  <p:sldIdLst>
    <p:sldId id="337" r:id="rId3"/>
    <p:sldId id="362" r:id="rId4"/>
    <p:sldId id="400" r:id="rId5"/>
    <p:sldId id="392" r:id="rId6"/>
    <p:sldId id="393" r:id="rId7"/>
    <p:sldId id="391" r:id="rId8"/>
    <p:sldId id="356" r:id="rId9"/>
    <p:sldId id="395" r:id="rId10"/>
    <p:sldId id="389" r:id="rId11"/>
    <p:sldId id="357" r:id="rId12"/>
    <p:sldId id="352" r:id="rId13"/>
    <p:sldId id="379" r:id="rId14"/>
    <p:sldId id="396" r:id="rId15"/>
    <p:sldId id="361" r:id="rId16"/>
    <p:sldId id="259" r:id="rId17"/>
    <p:sldId id="275" r:id="rId18"/>
    <p:sldId id="261" r:id="rId19"/>
    <p:sldId id="270" r:id="rId20"/>
    <p:sldId id="399" r:id="rId21"/>
    <p:sldId id="262" r:id="rId22"/>
    <p:sldId id="398" r:id="rId23"/>
    <p:sldId id="263" r:id="rId24"/>
    <p:sldId id="264" r:id="rId25"/>
    <p:sldId id="267" r:id="rId26"/>
    <p:sldId id="276" r:id="rId27"/>
    <p:sldId id="274" r:id="rId28"/>
    <p:sldId id="273" r:id="rId29"/>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D8249C2-F81F-443C-8B20-F860149CA4AD}">
          <p14:sldIdLst>
            <p14:sldId id="337"/>
            <p14:sldId id="362"/>
            <p14:sldId id="400"/>
            <p14:sldId id="392"/>
            <p14:sldId id="393"/>
            <p14:sldId id="391"/>
            <p14:sldId id="356"/>
            <p14:sldId id="395"/>
            <p14:sldId id="389"/>
            <p14:sldId id="357"/>
            <p14:sldId id="352"/>
            <p14:sldId id="379"/>
            <p14:sldId id="396"/>
            <p14:sldId id="361"/>
            <p14:sldId id="259"/>
            <p14:sldId id="275"/>
            <p14:sldId id="261"/>
            <p14:sldId id="270"/>
            <p14:sldId id="399"/>
            <p14:sldId id="262"/>
            <p14:sldId id="398"/>
            <p14:sldId id="263"/>
            <p14:sldId id="264"/>
            <p14:sldId id="267"/>
            <p14:sldId id="276"/>
            <p14:sldId id="274"/>
            <p14:sldId id="27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CB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27126" autoAdjust="0"/>
  </p:normalViewPr>
  <p:slideViewPr>
    <p:cSldViewPr snapToGrid="0">
      <p:cViewPr varScale="1">
        <p:scale>
          <a:sx n="108" d="100"/>
          <a:sy n="108" d="100"/>
        </p:scale>
        <p:origin x="1704" y="96"/>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6.xml"/></Relationships>
</file>

<file path=ppt/diagrams/_rels/data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diagrams/_rels/data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diagrams/_rels/drawing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C917D8-86DF-42B2-B829-FFF979D8D868}" type="doc">
      <dgm:prSet loTypeId="urn:microsoft.com/office/officeart/2005/8/layout/process1" loCatId="process" qsTypeId="urn:microsoft.com/office/officeart/2005/8/quickstyle/simple1" qsCatId="simple" csTypeId="urn:microsoft.com/office/officeart/2005/8/colors/accent1_2" csCatId="accent1" phldr="1"/>
      <dgm:spPr/>
    </dgm:pt>
    <dgm:pt modelId="{9F70FF86-9ECF-4C12-B90A-3F6534A7BC30}">
      <dgm:prSet phldrT="[Text]" phldr="0"/>
      <dgm:spPr/>
      <dgm:t>
        <a:bodyPr/>
        <a:lstStyle/>
        <a:p>
          <a:pPr rtl="0"/>
          <a:r>
            <a:rPr lang="en-US">
              <a:latin typeface="Calibri"/>
            </a:rPr>
            <a:t>School of Nursing - Merit Scholarships</a:t>
          </a:r>
        </a:p>
      </dgm:t>
    </dgm:pt>
    <dgm:pt modelId="{99388B45-587E-4148-9FE4-7497D45FBF50}" type="parTrans" cxnId="{4232F68C-8BC0-41A4-BAE7-5ACFA197BC76}">
      <dgm:prSet/>
      <dgm:spPr/>
    </dgm:pt>
    <dgm:pt modelId="{C8ADB3F4-EE72-4D46-B327-1A1186314A9C}" type="sibTrans" cxnId="{4232F68C-8BC0-41A4-BAE7-5ACFA197BC76}">
      <dgm:prSet/>
      <dgm:spPr/>
      <dgm:t>
        <a:bodyPr/>
        <a:lstStyle/>
        <a:p>
          <a:endParaRPr lang="en-US"/>
        </a:p>
      </dgm:t>
    </dgm:pt>
    <dgm:pt modelId="{E202E571-8E13-4562-848A-1B1BA5FDF5BB}">
      <dgm:prSet phldrT="[Text]" phldr="0"/>
      <dgm:spPr/>
      <dgm:t>
        <a:bodyPr/>
        <a:lstStyle/>
        <a:p>
          <a:pPr rtl="0"/>
          <a:r>
            <a:rPr lang="en-US">
              <a:latin typeface="Calibri"/>
            </a:rPr>
            <a:t>Federal Loans</a:t>
          </a:r>
          <a:endParaRPr lang="en-US"/>
        </a:p>
      </dgm:t>
    </dgm:pt>
    <dgm:pt modelId="{3225B85A-5094-4B4E-99E7-ABE4BED733E1}" type="parTrans" cxnId="{0EAEF0F9-43B7-4C05-86A4-B45363D47284}">
      <dgm:prSet/>
      <dgm:spPr/>
    </dgm:pt>
    <dgm:pt modelId="{2DFBF548-47C7-4F08-80CE-DDA538E77B59}" type="sibTrans" cxnId="{0EAEF0F9-43B7-4C05-86A4-B45363D47284}">
      <dgm:prSet/>
      <dgm:spPr/>
      <dgm:t>
        <a:bodyPr/>
        <a:lstStyle/>
        <a:p>
          <a:endParaRPr lang="en-US"/>
        </a:p>
      </dgm:t>
    </dgm:pt>
    <dgm:pt modelId="{DC884FAA-E88E-47B3-A82F-2F6BD5253F01}">
      <dgm:prSet phldrT="[Text]" phldr="0"/>
      <dgm:spPr/>
      <dgm:t>
        <a:bodyPr/>
        <a:lstStyle/>
        <a:p>
          <a:pPr rtl="0"/>
          <a:r>
            <a:rPr lang="en-US">
              <a:latin typeface="Calibri"/>
            </a:rPr>
            <a:t>Private Alternative Loans</a:t>
          </a:r>
          <a:endParaRPr lang="en-US"/>
        </a:p>
      </dgm:t>
    </dgm:pt>
    <dgm:pt modelId="{908A22DD-5D5D-4CDA-90B3-31FC416F2F8B}" type="parTrans" cxnId="{DEDF53C0-89E7-482D-8FB4-A0E90DC37DAE}">
      <dgm:prSet/>
      <dgm:spPr/>
    </dgm:pt>
    <dgm:pt modelId="{51C50831-737D-4016-984D-16A83FE73058}" type="sibTrans" cxnId="{DEDF53C0-89E7-482D-8FB4-A0E90DC37DAE}">
      <dgm:prSet/>
      <dgm:spPr/>
    </dgm:pt>
    <dgm:pt modelId="{FA086EB0-1CF2-4138-94C6-FAC5A1E5C2AF}" type="pres">
      <dgm:prSet presAssocID="{D8C917D8-86DF-42B2-B829-FFF979D8D868}" presName="Name0" presStyleCnt="0">
        <dgm:presLayoutVars>
          <dgm:dir/>
          <dgm:resizeHandles val="exact"/>
        </dgm:presLayoutVars>
      </dgm:prSet>
      <dgm:spPr/>
    </dgm:pt>
    <dgm:pt modelId="{CAB621F7-1EFD-4831-85F7-3C676C78AF99}" type="pres">
      <dgm:prSet presAssocID="{9F70FF86-9ECF-4C12-B90A-3F6534A7BC30}" presName="node" presStyleLbl="node1" presStyleIdx="0" presStyleCnt="3">
        <dgm:presLayoutVars>
          <dgm:bulletEnabled val="1"/>
        </dgm:presLayoutVars>
      </dgm:prSet>
      <dgm:spPr/>
    </dgm:pt>
    <dgm:pt modelId="{A2836671-C142-4CB7-98BD-B589983734CB}" type="pres">
      <dgm:prSet presAssocID="{C8ADB3F4-EE72-4D46-B327-1A1186314A9C}" presName="sibTrans" presStyleLbl="sibTrans2D1" presStyleIdx="0" presStyleCnt="2"/>
      <dgm:spPr/>
    </dgm:pt>
    <dgm:pt modelId="{3506B733-125A-416E-BEEA-BDC7FA6057AE}" type="pres">
      <dgm:prSet presAssocID="{C8ADB3F4-EE72-4D46-B327-1A1186314A9C}" presName="connectorText" presStyleLbl="sibTrans2D1" presStyleIdx="0" presStyleCnt="2"/>
      <dgm:spPr/>
    </dgm:pt>
    <dgm:pt modelId="{0D2D7CEE-8A2D-488C-8963-C9A09A7AC1C3}" type="pres">
      <dgm:prSet presAssocID="{E202E571-8E13-4562-848A-1B1BA5FDF5BB}" presName="node" presStyleLbl="node1" presStyleIdx="1" presStyleCnt="3">
        <dgm:presLayoutVars>
          <dgm:bulletEnabled val="1"/>
        </dgm:presLayoutVars>
      </dgm:prSet>
      <dgm:spPr/>
    </dgm:pt>
    <dgm:pt modelId="{46E3BA25-D907-448B-BBAC-2EB7C4DEB43C}" type="pres">
      <dgm:prSet presAssocID="{2DFBF548-47C7-4F08-80CE-DDA538E77B59}" presName="sibTrans" presStyleLbl="sibTrans2D1" presStyleIdx="1" presStyleCnt="2"/>
      <dgm:spPr/>
    </dgm:pt>
    <dgm:pt modelId="{E53BB13D-8734-4346-B72A-179DBB9B0D0C}" type="pres">
      <dgm:prSet presAssocID="{2DFBF548-47C7-4F08-80CE-DDA538E77B59}" presName="connectorText" presStyleLbl="sibTrans2D1" presStyleIdx="1" presStyleCnt="2"/>
      <dgm:spPr/>
    </dgm:pt>
    <dgm:pt modelId="{671626E7-741D-4D7D-BAF5-962F35892AEC}" type="pres">
      <dgm:prSet presAssocID="{DC884FAA-E88E-47B3-A82F-2F6BD5253F01}" presName="node" presStyleLbl="node1" presStyleIdx="2" presStyleCnt="3">
        <dgm:presLayoutVars>
          <dgm:bulletEnabled val="1"/>
        </dgm:presLayoutVars>
      </dgm:prSet>
      <dgm:spPr/>
    </dgm:pt>
  </dgm:ptLst>
  <dgm:cxnLst>
    <dgm:cxn modelId="{00C70E2E-38E6-4478-97EB-20AFFD18E786}" type="presOf" srcId="{E202E571-8E13-4562-848A-1B1BA5FDF5BB}" destId="{0D2D7CEE-8A2D-488C-8963-C9A09A7AC1C3}" srcOrd="0" destOrd="0" presId="urn:microsoft.com/office/officeart/2005/8/layout/process1"/>
    <dgm:cxn modelId="{160B8B35-456E-4E4B-8BB3-D3716B5EE562}" type="presOf" srcId="{DC884FAA-E88E-47B3-A82F-2F6BD5253F01}" destId="{671626E7-741D-4D7D-BAF5-962F35892AEC}" srcOrd="0" destOrd="0" presId="urn:microsoft.com/office/officeart/2005/8/layout/process1"/>
    <dgm:cxn modelId="{72331350-4652-41C9-8194-F9578C0DF437}" type="presOf" srcId="{D8C917D8-86DF-42B2-B829-FFF979D8D868}" destId="{FA086EB0-1CF2-4138-94C6-FAC5A1E5C2AF}" srcOrd="0" destOrd="0" presId="urn:microsoft.com/office/officeart/2005/8/layout/process1"/>
    <dgm:cxn modelId="{0F67CF75-EA4A-47E8-8FC0-9426085D3887}" type="presOf" srcId="{9F70FF86-9ECF-4C12-B90A-3F6534A7BC30}" destId="{CAB621F7-1EFD-4831-85F7-3C676C78AF99}" srcOrd="0" destOrd="0" presId="urn:microsoft.com/office/officeart/2005/8/layout/process1"/>
    <dgm:cxn modelId="{4232F68C-8BC0-41A4-BAE7-5ACFA197BC76}" srcId="{D8C917D8-86DF-42B2-B829-FFF979D8D868}" destId="{9F70FF86-9ECF-4C12-B90A-3F6534A7BC30}" srcOrd="0" destOrd="0" parTransId="{99388B45-587E-4148-9FE4-7497D45FBF50}" sibTransId="{C8ADB3F4-EE72-4D46-B327-1A1186314A9C}"/>
    <dgm:cxn modelId="{23332AA8-A600-4CAE-886C-A826B3C9D443}" type="presOf" srcId="{C8ADB3F4-EE72-4D46-B327-1A1186314A9C}" destId="{3506B733-125A-416E-BEEA-BDC7FA6057AE}" srcOrd="1" destOrd="0" presId="urn:microsoft.com/office/officeart/2005/8/layout/process1"/>
    <dgm:cxn modelId="{A19A9BAC-A67A-4DAE-AC0E-66309354307C}" type="presOf" srcId="{2DFBF548-47C7-4F08-80CE-DDA538E77B59}" destId="{46E3BA25-D907-448B-BBAC-2EB7C4DEB43C}" srcOrd="0" destOrd="0" presId="urn:microsoft.com/office/officeart/2005/8/layout/process1"/>
    <dgm:cxn modelId="{D2D3E0B7-8765-472D-97F0-1F163C88A0CE}" type="presOf" srcId="{C8ADB3F4-EE72-4D46-B327-1A1186314A9C}" destId="{A2836671-C142-4CB7-98BD-B589983734CB}" srcOrd="0" destOrd="0" presId="urn:microsoft.com/office/officeart/2005/8/layout/process1"/>
    <dgm:cxn modelId="{DEDF53C0-89E7-482D-8FB4-A0E90DC37DAE}" srcId="{D8C917D8-86DF-42B2-B829-FFF979D8D868}" destId="{DC884FAA-E88E-47B3-A82F-2F6BD5253F01}" srcOrd="2" destOrd="0" parTransId="{908A22DD-5D5D-4CDA-90B3-31FC416F2F8B}" sibTransId="{51C50831-737D-4016-984D-16A83FE73058}"/>
    <dgm:cxn modelId="{3A33F9DC-B565-4849-B933-C174F31145AB}" type="presOf" srcId="{2DFBF548-47C7-4F08-80CE-DDA538E77B59}" destId="{E53BB13D-8734-4346-B72A-179DBB9B0D0C}" srcOrd="1" destOrd="0" presId="urn:microsoft.com/office/officeart/2005/8/layout/process1"/>
    <dgm:cxn modelId="{0EAEF0F9-43B7-4C05-86A4-B45363D47284}" srcId="{D8C917D8-86DF-42B2-B829-FFF979D8D868}" destId="{E202E571-8E13-4562-848A-1B1BA5FDF5BB}" srcOrd="1" destOrd="0" parTransId="{3225B85A-5094-4B4E-99E7-ABE4BED733E1}" sibTransId="{2DFBF548-47C7-4F08-80CE-DDA538E77B59}"/>
    <dgm:cxn modelId="{C1271248-1F55-4ED2-B18C-39D0069B07B4}" type="presParOf" srcId="{FA086EB0-1CF2-4138-94C6-FAC5A1E5C2AF}" destId="{CAB621F7-1EFD-4831-85F7-3C676C78AF99}" srcOrd="0" destOrd="0" presId="urn:microsoft.com/office/officeart/2005/8/layout/process1"/>
    <dgm:cxn modelId="{3D0F91BE-34B2-4CA1-BEFF-CF63B7463459}" type="presParOf" srcId="{FA086EB0-1CF2-4138-94C6-FAC5A1E5C2AF}" destId="{A2836671-C142-4CB7-98BD-B589983734CB}" srcOrd="1" destOrd="0" presId="urn:microsoft.com/office/officeart/2005/8/layout/process1"/>
    <dgm:cxn modelId="{586938B1-4662-40CB-B39A-4FB048B71616}" type="presParOf" srcId="{A2836671-C142-4CB7-98BD-B589983734CB}" destId="{3506B733-125A-416E-BEEA-BDC7FA6057AE}" srcOrd="0" destOrd="0" presId="urn:microsoft.com/office/officeart/2005/8/layout/process1"/>
    <dgm:cxn modelId="{8BB1F847-0C06-442D-9A72-36A57821B060}" type="presParOf" srcId="{FA086EB0-1CF2-4138-94C6-FAC5A1E5C2AF}" destId="{0D2D7CEE-8A2D-488C-8963-C9A09A7AC1C3}" srcOrd="2" destOrd="0" presId="urn:microsoft.com/office/officeart/2005/8/layout/process1"/>
    <dgm:cxn modelId="{AFA7EC2D-3D12-42BD-A0C6-68B8BE53BC73}" type="presParOf" srcId="{FA086EB0-1CF2-4138-94C6-FAC5A1E5C2AF}" destId="{46E3BA25-D907-448B-BBAC-2EB7C4DEB43C}" srcOrd="3" destOrd="0" presId="urn:microsoft.com/office/officeart/2005/8/layout/process1"/>
    <dgm:cxn modelId="{F6E811CC-1009-4BA4-9609-01F85F6EF48D}" type="presParOf" srcId="{46E3BA25-D907-448B-BBAC-2EB7C4DEB43C}" destId="{E53BB13D-8734-4346-B72A-179DBB9B0D0C}" srcOrd="0" destOrd="0" presId="urn:microsoft.com/office/officeart/2005/8/layout/process1"/>
    <dgm:cxn modelId="{FA8E16D2-9883-494D-90B9-28D3C594520F}" type="presParOf" srcId="{FA086EB0-1CF2-4138-94C6-FAC5A1E5C2AF}" destId="{671626E7-741D-4D7D-BAF5-962F35892AEC}" srcOrd="4"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03BCCCB-BEBB-47AB-AE35-DBC7E62D23C4}" type="doc">
      <dgm:prSet loTypeId="urn:microsoft.com/office/officeart/2005/8/layout/default" loCatId="list" qsTypeId="urn:microsoft.com/office/officeart/2005/8/quickstyle/3d1" qsCatId="3D" csTypeId="urn:microsoft.com/office/officeart/2005/8/colors/accent1_2" csCatId="accent1" phldr="1"/>
      <dgm:spPr/>
      <dgm:t>
        <a:bodyPr/>
        <a:lstStyle/>
        <a:p>
          <a:endParaRPr lang="en-US"/>
        </a:p>
      </dgm:t>
    </dgm:pt>
    <dgm:pt modelId="{2AFD7061-D590-4BFA-8D1D-59CF385DC9C1}">
      <dgm:prSet phldrT="[Text]" custT="1"/>
      <dgm:spPr>
        <a:solidFill>
          <a:schemeClr val="accent1"/>
        </a:solidFill>
        <a:ln>
          <a:noFill/>
        </a:ln>
      </dgm:spPr>
      <dgm:t>
        <a:bodyPr/>
        <a:lstStyle/>
        <a:p>
          <a:pPr marL="57150" indent="-57150" algn="ctr" rtl="0">
            <a:tabLst/>
          </a:pPr>
          <a:r>
            <a:rPr lang="en-US" sz="2400"/>
            <a:t>Complete </a:t>
          </a:r>
          <a:r>
            <a:rPr lang="en-US" sz="2400">
              <a:latin typeface="Calibri"/>
            </a:rPr>
            <a:t>Entrance Counseling </a:t>
          </a:r>
          <a:endParaRPr lang="en-US" sz="2400" i="0"/>
        </a:p>
        <a:p>
          <a:pPr marL="57150" indent="-57150" algn="ctr">
            <a:tabLst/>
          </a:pPr>
          <a:r>
            <a:rPr lang="en-US" sz="2400" i="0">
              <a:latin typeface="Calibri"/>
            </a:rPr>
            <a:t>studentaid</a:t>
          </a:r>
          <a:r>
            <a:rPr lang="en-US" sz="2400" i="0"/>
            <a:t>.gov</a:t>
          </a:r>
          <a:r>
            <a:rPr lang="en-US" sz="2400">
              <a:latin typeface="Calibri"/>
            </a:rPr>
            <a:t> </a:t>
          </a:r>
          <a:endParaRPr lang="en-US" sz="2400"/>
        </a:p>
      </dgm:t>
    </dgm:pt>
    <dgm:pt modelId="{B5370856-DF9B-4C27-881C-9FB436EC9839}" type="parTrans" cxnId="{AE944F26-123C-4C77-864F-3FCBAD17DC47}">
      <dgm:prSet/>
      <dgm:spPr/>
      <dgm:t>
        <a:bodyPr/>
        <a:lstStyle/>
        <a:p>
          <a:endParaRPr lang="en-US"/>
        </a:p>
      </dgm:t>
    </dgm:pt>
    <dgm:pt modelId="{DB5BBFEF-BEBE-4AC0-B24D-6DEFE449F8AF}" type="sibTrans" cxnId="{AE944F26-123C-4C77-864F-3FCBAD17DC47}">
      <dgm:prSet/>
      <dgm:spPr/>
      <dgm:t>
        <a:bodyPr/>
        <a:lstStyle/>
        <a:p>
          <a:endParaRPr lang="en-US"/>
        </a:p>
      </dgm:t>
    </dgm:pt>
    <dgm:pt modelId="{236F5A2B-928F-4432-85CF-6C1402B17F5E}">
      <dgm:prSet custT="1"/>
      <dgm:spPr>
        <a:solidFill>
          <a:schemeClr val="accent1"/>
        </a:solidFill>
        <a:ln>
          <a:noFill/>
        </a:ln>
      </dgm:spPr>
      <dgm:t>
        <a:bodyPr/>
        <a:lstStyle/>
        <a:p>
          <a:endParaRPr lang="en-US" sz="2400" i="0"/>
        </a:p>
        <a:p>
          <a:r>
            <a:rPr lang="en-US" sz="2400" i="0"/>
            <a:t>Accept </a:t>
          </a:r>
          <a:r>
            <a:rPr lang="en-US" sz="2400" i="0">
              <a:latin typeface="Calibri"/>
            </a:rPr>
            <a:t>Loan</a:t>
          </a:r>
          <a:r>
            <a:rPr lang="en-US" sz="2400" i="0"/>
            <a:t> </a:t>
          </a:r>
          <a:r>
            <a:rPr lang="en-US" sz="2400" i="0">
              <a:latin typeface="Calibri"/>
            </a:rPr>
            <a:t>Offer</a:t>
          </a:r>
          <a:endParaRPr lang="en-US" sz="2400" i="0"/>
        </a:p>
        <a:p>
          <a:r>
            <a:rPr lang="en-US" sz="2400" i="0"/>
            <a:t>Student Administration System</a:t>
          </a:r>
        </a:p>
        <a:p>
          <a:endParaRPr lang="en-US" sz="2400" i="0"/>
        </a:p>
      </dgm:t>
    </dgm:pt>
    <dgm:pt modelId="{4CA85AF9-5701-4617-A1DE-30A6C848B577}" type="parTrans" cxnId="{5BD06DE0-3EF0-4D58-AF4A-9B8A2F4EFE8A}">
      <dgm:prSet/>
      <dgm:spPr/>
      <dgm:t>
        <a:bodyPr/>
        <a:lstStyle/>
        <a:p>
          <a:endParaRPr lang="en-US"/>
        </a:p>
      </dgm:t>
    </dgm:pt>
    <dgm:pt modelId="{AC6E898A-E952-4263-95BD-8DD931064415}" type="sibTrans" cxnId="{5BD06DE0-3EF0-4D58-AF4A-9B8A2F4EFE8A}">
      <dgm:prSet/>
      <dgm:spPr/>
      <dgm:t>
        <a:bodyPr/>
        <a:lstStyle/>
        <a:p>
          <a:endParaRPr lang="en-US"/>
        </a:p>
      </dgm:t>
    </dgm:pt>
    <dgm:pt modelId="{06F0075D-FDCD-4D27-97C1-24DD07A802CE}">
      <dgm:prSet phldrT="[Text]" custT="1"/>
      <dgm:spPr>
        <a:solidFill>
          <a:schemeClr val="accent1"/>
        </a:solidFill>
        <a:ln>
          <a:noFill/>
        </a:ln>
      </dgm:spPr>
      <dgm:t>
        <a:bodyPr/>
        <a:lstStyle/>
        <a:p>
          <a:pPr rtl="0">
            <a:tabLst/>
          </a:pPr>
          <a:r>
            <a:rPr lang="en-US" sz="2400"/>
            <a:t>Complete a Master Promissory Note</a:t>
          </a:r>
          <a:r>
            <a:rPr lang="en-US" sz="2400">
              <a:latin typeface="Calibri"/>
            </a:rPr>
            <a:t> </a:t>
          </a:r>
          <a:endParaRPr lang="en-US" sz="2400" i="0"/>
        </a:p>
        <a:p>
          <a:pPr rtl="0">
            <a:tabLst/>
          </a:pPr>
          <a:r>
            <a:rPr lang="en-US" sz="2400" i="0">
              <a:latin typeface="Calibri"/>
            </a:rPr>
            <a:t>studentaid</a:t>
          </a:r>
          <a:r>
            <a:rPr lang="en-US" sz="2400" i="0"/>
            <a:t>.gov</a:t>
          </a:r>
          <a:endParaRPr lang="en-US" sz="2400"/>
        </a:p>
      </dgm:t>
    </dgm:pt>
    <dgm:pt modelId="{DC0A4E84-E9C3-4AF0-BE97-678D10D7C18D}" type="parTrans" cxnId="{F16FAC13-CFCE-4156-8792-59E636FFE874}">
      <dgm:prSet/>
      <dgm:spPr/>
      <dgm:t>
        <a:bodyPr/>
        <a:lstStyle/>
        <a:p>
          <a:endParaRPr lang="en-US"/>
        </a:p>
      </dgm:t>
    </dgm:pt>
    <dgm:pt modelId="{7ED6C98E-9CF3-4F3C-B1BE-59D8A01E89B7}" type="sibTrans" cxnId="{F16FAC13-CFCE-4156-8792-59E636FFE874}">
      <dgm:prSet/>
      <dgm:spPr/>
      <dgm:t>
        <a:bodyPr/>
        <a:lstStyle/>
        <a:p>
          <a:endParaRPr lang="en-US"/>
        </a:p>
      </dgm:t>
    </dgm:pt>
    <dgm:pt modelId="{572C623C-1C87-47AE-A149-D5B0FCA1511E}" type="pres">
      <dgm:prSet presAssocID="{C03BCCCB-BEBB-47AB-AE35-DBC7E62D23C4}" presName="diagram" presStyleCnt="0">
        <dgm:presLayoutVars>
          <dgm:dir/>
          <dgm:resizeHandles val="exact"/>
        </dgm:presLayoutVars>
      </dgm:prSet>
      <dgm:spPr/>
    </dgm:pt>
    <dgm:pt modelId="{FDAC1812-B86B-4788-848C-B4C98046BB66}" type="pres">
      <dgm:prSet presAssocID="{2AFD7061-D590-4BFA-8D1D-59CF385DC9C1}" presName="node" presStyleLbl="node1" presStyleIdx="0" presStyleCnt="3" custScaleX="90088" custLinFactY="11813" custLinFactNeighborX="3700" custLinFactNeighborY="100000">
        <dgm:presLayoutVars>
          <dgm:bulletEnabled val="1"/>
        </dgm:presLayoutVars>
      </dgm:prSet>
      <dgm:spPr/>
    </dgm:pt>
    <dgm:pt modelId="{5AC19C6B-C6F0-4C18-BF9D-24BF7E675011}" type="pres">
      <dgm:prSet presAssocID="{DB5BBFEF-BEBE-4AC0-B24D-6DEFE449F8AF}" presName="sibTrans" presStyleCnt="0"/>
      <dgm:spPr/>
    </dgm:pt>
    <dgm:pt modelId="{911C23BC-C05C-44DA-A91C-A456FE980F00}" type="pres">
      <dgm:prSet presAssocID="{236F5A2B-928F-4432-85CF-6C1402B17F5E}" presName="node" presStyleLbl="node1" presStyleIdx="1" presStyleCnt="3" custScaleY="88419" custLinFactNeighborX="-55834" custLinFactNeighborY="898">
        <dgm:presLayoutVars>
          <dgm:bulletEnabled val="1"/>
        </dgm:presLayoutVars>
      </dgm:prSet>
      <dgm:spPr/>
    </dgm:pt>
    <dgm:pt modelId="{C148C44E-3774-43EF-BA1B-026D05E11967}" type="pres">
      <dgm:prSet presAssocID="{AC6E898A-E952-4263-95BD-8DD931064415}" presName="sibTrans" presStyleCnt="0"/>
      <dgm:spPr/>
    </dgm:pt>
    <dgm:pt modelId="{8DA79A05-1566-4C47-9097-C84A6E035443}" type="pres">
      <dgm:prSet presAssocID="{06F0075D-FDCD-4D27-97C1-24DD07A802CE}" presName="node" presStyleLbl="node1" presStyleIdx="2" presStyleCnt="3" custScaleX="90088" custLinFactNeighborX="48798" custLinFactNeighborY="-4778">
        <dgm:presLayoutVars>
          <dgm:bulletEnabled val="1"/>
        </dgm:presLayoutVars>
      </dgm:prSet>
      <dgm:spPr/>
    </dgm:pt>
  </dgm:ptLst>
  <dgm:cxnLst>
    <dgm:cxn modelId="{F16FAC13-CFCE-4156-8792-59E636FFE874}" srcId="{C03BCCCB-BEBB-47AB-AE35-DBC7E62D23C4}" destId="{06F0075D-FDCD-4D27-97C1-24DD07A802CE}" srcOrd="2" destOrd="0" parTransId="{DC0A4E84-E9C3-4AF0-BE97-678D10D7C18D}" sibTransId="{7ED6C98E-9CF3-4F3C-B1BE-59D8A01E89B7}"/>
    <dgm:cxn modelId="{D95A3C1C-7C82-479E-B918-E2E62F2BAF73}" type="presOf" srcId="{C03BCCCB-BEBB-47AB-AE35-DBC7E62D23C4}" destId="{572C623C-1C87-47AE-A149-D5B0FCA1511E}" srcOrd="0" destOrd="0" presId="urn:microsoft.com/office/officeart/2005/8/layout/default"/>
    <dgm:cxn modelId="{AE944F26-123C-4C77-864F-3FCBAD17DC47}" srcId="{C03BCCCB-BEBB-47AB-AE35-DBC7E62D23C4}" destId="{2AFD7061-D590-4BFA-8D1D-59CF385DC9C1}" srcOrd="0" destOrd="0" parTransId="{B5370856-DF9B-4C27-881C-9FB436EC9839}" sibTransId="{DB5BBFEF-BEBE-4AC0-B24D-6DEFE449F8AF}"/>
    <dgm:cxn modelId="{7B1ED147-3494-4A0E-888F-8B29B4B77831}" type="presOf" srcId="{236F5A2B-928F-4432-85CF-6C1402B17F5E}" destId="{911C23BC-C05C-44DA-A91C-A456FE980F00}" srcOrd="0" destOrd="0" presId="urn:microsoft.com/office/officeart/2005/8/layout/default"/>
    <dgm:cxn modelId="{14268CDA-C8B3-4701-AA1B-77B4A921ACD1}" type="presOf" srcId="{2AFD7061-D590-4BFA-8D1D-59CF385DC9C1}" destId="{FDAC1812-B86B-4788-848C-B4C98046BB66}" srcOrd="0" destOrd="0" presId="urn:microsoft.com/office/officeart/2005/8/layout/default"/>
    <dgm:cxn modelId="{5BD06DE0-3EF0-4D58-AF4A-9B8A2F4EFE8A}" srcId="{C03BCCCB-BEBB-47AB-AE35-DBC7E62D23C4}" destId="{236F5A2B-928F-4432-85CF-6C1402B17F5E}" srcOrd="1" destOrd="0" parTransId="{4CA85AF9-5701-4617-A1DE-30A6C848B577}" sibTransId="{AC6E898A-E952-4263-95BD-8DD931064415}"/>
    <dgm:cxn modelId="{3F63AFE0-F953-4688-8CA8-B55B66C5A83D}" type="presOf" srcId="{06F0075D-FDCD-4D27-97C1-24DD07A802CE}" destId="{8DA79A05-1566-4C47-9097-C84A6E035443}" srcOrd="0" destOrd="0" presId="urn:microsoft.com/office/officeart/2005/8/layout/default"/>
    <dgm:cxn modelId="{E1A6F9DF-7A1C-405A-A545-F3094C398B36}" type="presParOf" srcId="{572C623C-1C87-47AE-A149-D5B0FCA1511E}" destId="{FDAC1812-B86B-4788-848C-B4C98046BB66}" srcOrd="0" destOrd="0" presId="urn:microsoft.com/office/officeart/2005/8/layout/default"/>
    <dgm:cxn modelId="{40D0C0EA-8672-40F5-AA2C-3CC862B5C034}" type="presParOf" srcId="{572C623C-1C87-47AE-A149-D5B0FCA1511E}" destId="{5AC19C6B-C6F0-4C18-BF9D-24BF7E675011}" srcOrd="1" destOrd="0" presId="urn:microsoft.com/office/officeart/2005/8/layout/default"/>
    <dgm:cxn modelId="{9C64AB43-DBE4-4A7A-8C62-0C32FA633A13}" type="presParOf" srcId="{572C623C-1C87-47AE-A149-D5B0FCA1511E}" destId="{911C23BC-C05C-44DA-A91C-A456FE980F00}" srcOrd="2" destOrd="0" presId="urn:microsoft.com/office/officeart/2005/8/layout/default"/>
    <dgm:cxn modelId="{14094798-80CD-4B40-A932-881C2031E69C}" type="presParOf" srcId="{572C623C-1C87-47AE-A149-D5B0FCA1511E}" destId="{C148C44E-3774-43EF-BA1B-026D05E11967}" srcOrd="3" destOrd="0" presId="urn:microsoft.com/office/officeart/2005/8/layout/default"/>
    <dgm:cxn modelId="{720C526A-1C97-40B0-ACB1-2285E2FA899D}" type="presParOf" srcId="{572C623C-1C87-47AE-A149-D5B0FCA1511E}" destId="{8DA79A05-1566-4C47-9097-C84A6E035443}" srcOrd="4"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4C626DA-68FD-4D66-949E-30D3282B6067}" type="doc">
      <dgm:prSet loTypeId="urn:microsoft.com/office/officeart/2008/layout/VerticalCurvedList" loCatId="list" qsTypeId="urn:microsoft.com/office/officeart/2005/8/quickstyle/simple3" qsCatId="simple" csTypeId="urn:microsoft.com/office/officeart/2005/8/colors/accent1_2" csCatId="accent1" phldr="1"/>
      <dgm:spPr/>
      <dgm:t>
        <a:bodyPr/>
        <a:lstStyle/>
        <a:p>
          <a:endParaRPr lang="en-US"/>
        </a:p>
      </dgm:t>
    </dgm:pt>
    <dgm:pt modelId="{1D4C2408-D07B-45D0-A55A-8B709A43D61E}">
      <dgm:prSet phldrT="[Text]"/>
      <dgm:spPr/>
      <dgm:t>
        <a:bodyPr/>
        <a:lstStyle/>
        <a:p>
          <a:r>
            <a:rPr lang="en-US" u="sng" dirty="0"/>
            <a:t>Parent</a:t>
          </a:r>
          <a:r>
            <a:rPr lang="en-US" dirty="0"/>
            <a:t> completes an online application and, if approved, a Master Promissory Note via StudentAid.gov</a:t>
          </a:r>
        </a:p>
      </dgm:t>
    </dgm:pt>
    <dgm:pt modelId="{A302E68F-28E6-4186-939F-421C484D0219}" type="parTrans" cxnId="{85118B58-BC60-4873-AE41-9E27CE3169E9}">
      <dgm:prSet/>
      <dgm:spPr/>
      <dgm:t>
        <a:bodyPr/>
        <a:lstStyle/>
        <a:p>
          <a:endParaRPr lang="en-US"/>
        </a:p>
      </dgm:t>
    </dgm:pt>
    <dgm:pt modelId="{3D0C485B-4691-4B4D-BD21-D330BE05F0A7}" type="sibTrans" cxnId="{85118B58-BC60-4873-AE41-9E27CE3169E9}">
      <dgm:prSet/>
      <dgm:spPr/>
      <dgm:t>
        <a:bodyPr/>
        <a:lstStyle/>
        <a:p>
          <a:endParaRPr lang="en-US"/>
        </a:p>
      </dgm:t>
    </dgm:pt>
    <dgm:pt modelId="{913D22B9-22E8-4987-9EB8-8610A0C1A9A7}">
      <dgm:prSet phldrT="[Text]"/>
      <dgm:spPr/>
      <dgm:t>
        <a:bodyPr/>
        <a:lstStyle/>
        <a:p>
          <a:r>
            <a:rPr lang="en-US"/>
            <a:t>Parents will need to apply </a:t>
          </a:r>
          <a:r>
            <a:rPr lang="en-US" b="1"/>
            <a:t>every semester:</a:t>
          </a:r>
          <a:r>
            <a:rPr lang="en-US"/>
            <a:t> spring, summer, and fall</a:t>
          </a:r>
        </a:p>
      </dgm:t>
    </dgm:pt>
    <dgm:pt modelId="{0EABD8EB-E5F6-4884-ADA0-736F1D7710A7}" type="parTrans" cxnId="{295587A2-C616-4895-95E9-08F4C2263699}">
      <dgm:prSet/>
      <dgm:spPr/>
      <dgm:t>
        <a:bodyPr/>
        <a:lstStyle/>
        <a:p>
          <a:endParaRPr lang="en-US"/>
        </a:p>
      </dgm:t>
    </dgm:pt>
    <dgm:pt modelId="{3FAF00B1-FA0D-48B7-88BA-075A39AD8064}" type="sibTrans" cxnId="{295587A2-C616-4895-95E9-08F4C2263699}">
      <dgm:prSet/>
      <dgm:spPr/>
      <dgm:t>
        <a:bodyPr/>
        <a:lstStyle/>
        <a:p>
          <a:endParaRPr lang="en-US"/>
        </a:p>
      </dgm:t>
    </dgm:pt>
    <dgm:pt modelId="{058B4B56-EB32-4B50-872F-36B10840995E}">
      <dgm:prSet/>
      <dgm:spPr/>
      <dgm:t>
        <a:bodyPr/>
        <a:lstStyle/>
        <a:p>
          <a:r>
            <a:rPr lang="en-US"/>
            <a:t>Credit check will be performed by the US Department of Education</a:t>
          </a:r>
        </a:p>
      </dgm:t>
    </dgm:pt>
    <dgm:pt modelId="{73B1C860-A0AB-4959-B165-101C21AE40C4}" type="parTrans" cxnId="{B26D51D6-7430-4F64-96A8-610AAEFC5804}">
      <dgm:prSet/>
      <dgm:spPr/>
      <dgm:t>
        <a:bodyPr/>
        <a:lstStyle/>
        <a:p>
          <a:endParaRPr lang="en-US"/>
        </a:p>
      </dgm:t>
    </dgm:pt>
    <dgm:pt modelId="{1A1CE4AB-F776-43EE-8120-555D117C4173}" type="sibTrans" cxnId="{B26D51D6-7430-4F64-96A8-610AAEFC5804}">
      <dgm:prSet/>
      <dgm:spPr/>
      <dgm:t>
        <a:bodyPr/>
        <a:lstStyle/>
        <a:p>
          <a:endParaRPr lang="en-US"/>
        </a:p>
      </dgm:t>
    </dgm:pt>
    <dgm:pt modelId="{F7DAA960-1245-4110-B692-64AF465B7573}" type="pres">
      <dgm:prSet presAssocID="{74C626DA-68FD-4D66-949E-30D3282B6067}" presName="Name0" presStyleCnt="0">
        <dgm:presLayoutVars>
          <dgm:chMax val="7"/>
          <dgm:chPref val="7"/>
          <dgm:dir/>
        </dgm:presLayoutVars>
      </dgm:prSet>
      <dgm:spPr/>
    </dgm:pt>
    <dgm:pt modelId="{3921C4D5-33A1-4FA2-8838-7F7DEA27381A}" type="pres">
      <dgm:prSet presAssocID="{74C626DA-68FD-4D66-949E-30D3282B6067}" presName="Name1" presStyleCnt="0"/>
      <dgm:spPr/>
    </dgm:pt>
    <dgm:pt modelId="{C850681A-5348-4271-A9F6-1198876A26CA}" type="pres">
      <dgm:prSet presAssocID="{74C626DA-68FD-4D66-949E-30D3282B6067}" presName="cycle" presStyleCnt="0"/>
      <dgm:spPr/>
    </dgm:pt>
    <dgm:pt modelId="{E97B6D1A-319A-42D1-A044-78A66B019A0C}" type="pres">
      <dgm:prSet presAssocID="{74C626DA-68FD-4D66-949E-30D3282B6067}" presName="srcNode" presStyleLbl="node1" presStyleIdx="0" presStyleCnt="3"/>
      <dgm:spPr/>
    </dgm:pt>
    <dgm:pt modelId="{6E9556F9-8F59-49D2-952A-BE7B04539A52}" type="pres">
      <dgm:prSet presAssocID="{74C626DA-68FD-4D66-949E-30D3282B6067}" presName="conn" presStyleLbl="parChTrans1D2" presStyleIdx="0" presStyleCnt="1"/>
      <dgm:spPr/>
    </dgm:pt>
    <dgm:pt modelId="{73030676-5F56-4089-93D7-7C8C41955352}" type="pres">
      <dgm:prSet presAssocID="{74C626DA-68FD-4D66-949E-30D3282B6067}" presName="extraNode" presStyleLbl="node1" presStyleIdx="0" presStyleCnt="3"/>
      <dgm:spPr/>
    </dgm:pt>
    <dgm:pt modelId="{0C48C3FE-3B91-4E51-A2B1-3E902C8A9107}" type="pres">
      <dgm:prSet presAssocID="{74C626DA-68FD-4D66-949E-30D3282B6067}" presName="dstNode" presStyleLbl="node1" presStyleIdx="0" presStyleCnt="3"/>
      <dgm:spPr/>
    </dgm:pt>
    <dgm:pt modelId="{F2164A97-3310-47C8-992D-3DC83EB7EFE6}" type="pres">
      <dgm:prSet presAssocID="{1D4C2408-D07B-45D0-A55A-8B709A43D61E}" presName="text_1" presStyleLbl="node1" presStyleIdx="0" presStyleCnt="3">
        <dgm:presLayoutVars>
          <dgm:bulletEnabled val="1"/>
        </dgm:presLayoutVars>
      </dgm:prSet>
      <dgm:spPr/>
    </dgm:pt>
    <dgm:pt modelId="{22D597C0-F604-45DB-9462-EBAE6360E0E8}" type="pres">
      <dgm:prSet presAssocID="{1D4C2408-D07B-45D0-A55A-8B709A43D61E}" presName="accent_1" presStyleCnt="0"/>
      <dgm:spPr/>
    </dgm:pt>
    <dgm:pt modelId="{556E0835-A180-4DA1-A020-F39EC0E5B897}" type="pres">
      <dgm:prSet presAssocID="{1D4C2408-D07B-45D0-A55A-8B709A43D61E}" presName="accentRepeatNode" presStyleLbl="solidFgAcc1" presStyleIdx="0" presStyleCnt="3"/>
      <dgm:spPr>
        <a:blipFill rotWithShape="0">
          <a:blip xmlns:r="http://schemas.openxmlformats.org/officeDocument/2006/relationships" r:embed="rId1"/>
          <a:stretch>
            <a:fillRect/>
          </a:stretch>
        </a:blipFill>
      </dgm:spPr>
    </dgm:pt>
    <dgm:pt modelId="{9B660111-0DED-43E3-BAF8-8CECAAC96CA6}" type="pres">
      <dgm:prSet presAssocID="{913D22B9-22E8-4987-9EB8-8610A0C1A9A7}" presName="text_2" presStyleLbl="node1" presStyleIdx="1" presStyleCnt="3">
        <dgm:presLayoutVars>
          <dgm:bulletEnabled val="1"/>
        </dgm:presLayoutVars>
      </dgm:prSet>
      <dgm:spPr/>
    </dgm:pt>
    <dgm:pt modelId="{0EA9EAC4-C4BC-48DD-8B56-3E74595F7132}" type="pres">
      <dgm:prSet presAssocID="{913D22B9-22E8-4987-9EB8-8610A0C1A9A7}" presName="accent_2" presStyleCnt="0"/>
      <dgm:spPr/>
    </dgm:pt>
    <dgm:pt modelId="{EF09B0DD-131F-4F7B-97AD-2EA8EB0667AC}" type="pres">
      <dgm:prSet presAssocID="{913D22B9-22E8-4987-9EB8-8610A0C1A9A7}" presName="accentRepeatNode" presStyleLbl="solidFgAcc1" presStyleIdx="1" presStyleCnt="3"/>
      <dgm:spPr>
        <a:blipFill rotWithShape="0">
          <a:blip xmlns:r="http://schemas.openxmlformats.org/officeDocument/2006/relationships" r:embed="rId2"/>
          <a:stretch>
            <a:fillRect/>
          </a:stretch>
        </a:blipFill>
      </dgm:spPr>
    </dgm:pt>
    <dgm:pt modelId="{2590C739-CA7A-455A-A4E8-DC30A0009B84}" type="pres">
      <dgm:prSet presAssocID="{058B4B56-EB32-4B50-872F-36B10840995E}" presName="text_3" presStyleLbl="node1" presStyleIdx="2" presStyleCnt="3">
        <dgm:presLayoutVars>
          <dgm:bulletEnabled val="1"/>
        </dgm:presLayoutVars>
      </dgm:prSet>
      <dgm:spPr/>
    </dgm:pt>
    <dgm:pt modelId="{FD2258AE-4F1B-4A07-A888-FDC80154CDAC}" type="pres">
      <dgm:prSet presAssocID="{058B4B56-EB32-4B50-872F-36B10840995E}" presName="accent_3" presStyleCnt="0"/>
      <dgm:spPr/>
    </dgm:pt>
    <dgm:pt modelId="{1EEC8653-A862-4A57-8450-1ED8E4695FBA}" type="pres">
      <dgm:prSet presAssocID="{058B4B56-EB32-4B50-872F-36B10840995E}" presName="accentRepeatNode" presStyleLbl="solidFgAcc1" presStyleIdx="2" presStyleCnt="3"/>
      <dgm:spPr>
        <a:blipFill rotWithShape="0">
          <a:blip xmlns:r="http://schemas.openxmlformats.org/officeDocument/2006/relationships" r:embed="rId3"/>
          <a:stretch>
            <a:fillRect/>
          </a:stretch>
        </a:blipFill>
      </dgm:spPr>
    </dgm:pt>
  </dgm:ptLst>
  <dgm:cxnLst>
    <dgm:cxn modelId="{E4853715-FBA7-47D0-B237-81C8FA6F177D}" type="presOf" srcId="{74C626DA-68FD-4D66-949E-30D3282B6067}" destId="{F7DAA960-1245-4110-B692-64AF465B7573}" srcOrd="0" destOrd="0" presId="urn:microsoft.com/office/officeart/2008/layout/VerticalCurvedList"/>
    <dgm:cxn modelId="{CC71FE48-2049-477E-A115-94965331E6FB}" type="presOf" srcId="{3D0C485B-4691-4B4D-BD21-D330BE05F0A7}" destId="{6E9556F9-8F59-49D2-952A-BE7B04539A52}" srcOrd="0" destOrd="0" presId="urn:microsoft.com/office/officeart/2008/layout/VerticalCurvedList"/>
    <dgm:cxn modelId="{85118B58-BC60-4873-AE41-9E27CE3169E9}" srcId="{74C626DA-68FD-4D66-949E-30D3282B6067}" destId="{1D4C2408-D07B-45D0-A55A-8B709A43D61E}" srcOrd="0" destOrd="0" parTransId="{A302E68F-28E6-4186-939F-421C484D0219}" sibTransId="{3D0C485B-4691-4B4D-BD21-D330BE05F0A7}"/>
    <dgm:cxn modelId="{89F84981-198D-4D0A-9DA3-214B4D327125}" type="presOf" srcId="{058B4B56-EB32-4B50-872F-36B10840995E}" destId="{2590C739-CA7A-455A-A4E8-DC30A0009B84}" srcOrd="0" destOrd="0" presId="urn:microsoft.com/office/officeart/2008/layout/VerticalCurvedList"/>
    <dgm:cxn modelId="{295587A2-C616-4895-95E9-08F4C2263699}" srcId="{74C626DA-68FD-4D66-949E-30D3282B6067}" destId="{913D22B9-22E8-4987-9EB8-8610A0C1A9A7}" srcOrd="1" destOrd="0" parTransId="{0EABD8EB-E5F6-4884-ADA0-736F1D7710A7}" sibTransId="{3FAF00B1-FA0D-48B7-88BA-075A39AD8064}"/>
    <dgm:cxn modelId="{4EFEE1CF-1A4B-4186-8028-AA90059E36C7}" type="presOf" srcId="{1D4C2408-D07B-45D0-A55A-8B709A43D61E}" destId="{F2164A97-3310-47C8-992D-3DC83EB7EFE6}" srcOrd="0" destOrd="0" presId="urn:microsoft.com/office/officeart/2008/layout/VerticalCurvedList"/>
    <dgm:cxn modelId="{B26D51D6-7430-4F64-96A8-610AAEFC5804}" srcId="{74C626DA-68FD-4D66-949E-30D3282B6067}" destId="{058B4B56-EB32-4B50-872F-36B10840995E}" srcOrd="2" destOrd="0" parTransId="{73B1C860-A0AB-4959-B165-101C21AE40C4}" sibTransId="{1A1CE4AB-F776-43EE-8120-555D117C4173}"/>
    <dgm:cxn modelId="{CA7D7BDB-2F4E-4D3B-9139-675B7CC058D9}" type="presOf" srcId="{913D22B9-22E8-4987-9EB8-8610A0C1A9A7}" destId="{9B660111-0DED-43E3-BAF8-8CECAAC96CA6}" srcOrd="0" destOrd="0" presId="urn:microsoft.com/office/officeart/2008/layout/VerticalCurvedList"/>
    <dgm:cxn modelId="{814B6E87-C06A-4389-BF1E-30B0A589E6C0}" type="presParOf" srcId="{F7DAA960-1245-4110-B692-64AF465B7573}" destId="{3921C4D5-33A1-4FA2-8838-7F7DEA27381A}" srcOrd="0" destOrd="0" presId="urn:microsoft.com/office/officeart/2008/layout/VerticalCurvedList"/>
    <dgm:cxn modelId="{A4EFE95A-4DE3-431A-B00C-C098298E2F28}" type="presParOf" srcId="{3921C4D5-33A1-4FA2-8838-7F7DEA27381A}" destId="{C850681A-5348-4271-A9F6-1198876A26CA}" srcOrd="0" destOrd="0" presId="urn:microsoft.com/office/officeart/2008/layout/VerticalCurvedList"/>
    <dgm:cxn modelId="{3BD9F90B-172D-4163-8064-F0C0346031E0}" type="presParOf" srcId="{C850681A-5348-4271-A9F6-1198876A26CA}" destId="{E97B6D1A-319A-42D1-A044-78A66B019A0C}" srcOrd="0" destOrd="0" presId="urn:microsoft.com/office/officeart/2008/layout/VerticalCurvedList"/>
    <dgm:cxn modelId="{397C3ECF-93EE-4FD8-BCF7-FFAF88B5851F}" type="presParOf" srcId="{C850681A-5348-4271-A9F6-1198876A26CA}" destId="{6E9556F9-8F59-49D2-952A-BE7B04539A52}" srcOrd="1" destOrd="0" presId="urn:microsoft.com/office/officeart/2008/layout/VerticalCurvedList"/>
    <dgm:cxn modelId="{19D9F2C1-D740-4B67-8B9D-7D5A2551D94B}" type="presParOf" srcId="{C850681A-5348-4271-A9F6-1198876A26CA}" destId="{73030676-5F56-4089-93D7-7C8C41955352}" srcOrd="2" destOrd="0" presId="urn:microsoft.com/office/officeart/2008/layout/VerticalCurvedList"/>
    <dgm:cxn modelId="{DAB645E5-4B98-485B-9CB7-59C56713B353}" type="presParOf" srcId="{C850681A-5348-4271-A9F6-1198876A26CA}" destId="{0C48C3FE-3B91-4E51-A2B1-3E902C8A9107}" srcOrd="3" destOrd="0" presId="urn:microsoft.com/office/officeart/2008/layout/VerticalCurvedList"/>
    <dgm:cxn modelId="{CBFE3658-C8FA-44E4-9138-1DF4088F7505}" type="presParOf" srcId="{3921C4D5-33A1-4FA2-8838-7F7DEA27381A}" destId="{F2164A97-3310-47C8-992D-3DC83EB7EFE6}" srcOrd="1" destOrd="0" presId="urn:microsoft.com/office/officeart/2008/layout/VerticalCurvedList"/>
    <dgm:cxn modelId="{3A59AAB2-5763-48F1-A774-39A68D3F7459}" type="presParOf" srcId="{3921C4D5-33A1-4FA2-8838-7F7DEA27381A}" destId="{22D597C0-F604-45DB-9462-EBAE6360E0E8}" srcOrd="2" destOrd="0" presId="urn:microsoft.com/office/officeart/2008/layout/VerticalCurvedList"/>
    <dgm:cxn modelId="{CEDD2E2B-A00C-43B0-AD29-31B0EB8D39B8}" type="presParOf" srcId="{22D597C0-F604-45DB-9462-EBAE6360E0E8}" destId="{556E0835-A180-4DA1-A020-F39EC0E5B897}" srcOrd="0" destOrd="0" presId="urn:microsoft.com/office/officeart/2008/layout/VerticalCurvedList"/>
    <dgm:cxn modelId="{F87208D5-A8B6-4C92-8BFB-6075ECDFACCF}" type="presParOf" srcId="{3921C4D5-33A1-4FA2-8838-7F7DEA27381A}" destId="{9B660111-0DED-43E3-BAF8-8CECAAC96CA6}" srcOrd="3" destOrd="0" presId="urn:microsoft.com/office/officeart/2008/layout/VerticalCurvedList"/>
    <dgm:cxn modelId="{B03A8DED-0D1F-4C81-A8A5-C8E9E7D2A1B5}" type="presParOf" srcId="{3921C4D5-33A1-4FA2-8838-7F7DEA27381A}" destId="{0EA9EAC4-C4BC-48DD-8B56-3E74595F7132}" srcOrd="4" destOrd="0" presId="urn:microsoft.com/office/officeart/2008/layout/VerticalCurvedList"/>
    <dgm:cxn modelId="{614D2C99-79F2-4F56-9AC8-879B015F6397}" type="presParOf" srcId="{0EA9EAC4-C4BC-48DD-8B56-3E74595F7132}" destId="{EF09B0DD-131F-4F7B-97AD-2EA8EB0667AC}" srcOrd="0" destOrd="0" presId="urn:microsoft.com/office/officeart/2008/layout/VerticalCurvedList"/>
    <dgm:cxn modelId="{9F582E44-315D-4363-AA8D-01DF0B6F831A}" type="presParOf" srcId="{3921C4D5-33A1-4FA2-8838-7F7DEA27381A}" destId="{2590C739-CA7A-455A-A4E8-DC30A0009B84}" srcOrd="5" destOrd="0" presId="urn:microsoft.com/office/officeart/2008/layout/VerticalCurvedList"/>
    <dgm:cxn modelId="{6B88BA5E-4DA9-48B6-9940-53813630D631}" type="presParOf" srcId="{3921C4D5-33A1-4FA2-8838-7F7DEA27381A}" destId="{FD2258AE-4F1B-4A07-A888-FDC80154CDAC}" srcOrd="6" destOrd="0" presId="urn:microsoft.com/office/officeart/2008/layout/VerticalCurvedList"/>
    <dgm:cxn modelId="{32160A22-AF4D-4AD9-B84A-00788DC792FF}" type="presParOf" srcId="{FD2258AE-4F1B-4A07-A888-FDC80154CDAC}" destId="{1EEC8653-A862-4A57-8450-1ED8E4695FBA}"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E0EC2E7-473C-45B4-9ABE-4B6AA98D3DF7}" type="doc">
      <dgm:prSet loTypeId="urn:microsoft.com/office/officeart/2018/2/layout/IconLabelList" loCatId="icon" qsTypeId="urn:microsoft.com/office/officeart/2005/8/quickstyle/simple1" qsCatId="simple" csTypeId="urn:microsoft.com/office/officeart/2005/8/colors/accent2_2" csCatId="accent2" phldr="1"/>
      <dgm:spPr/>
      <dgm:t>
        <a:bodyPr/>
        <a:lstStyle/>
        <a:p>
          <a:endParaRPr lang="en-US"/>
        </a:p>
      </dgm:t>
    </dgm:pt>
    <dgm:pt modelId="{45169E8D-97DA-4084-A0C5-2A31E72B0050}">
      <dgm:prSet/>
      <dgm:spPr/>
      <dgm:t>
        <a:bodyPr/>
        <a:lstStyle/>
        <a:p>
          <a:pPr>
            <a:lnSpc>
              <a:spcPct val="100000"/>
            </a:lnSpc>
          </a:pPr>
          <a:r>
            <a:rPr lang="en-US" dirty="0">
              <a:latin typeface="Arial" panose="020B0604020202020204" pitchFamily="34" charset="0"/>
              <a:cs typeface="Arial" panose="020B0604020202020204" pitchFamily="34" charset="0"/>
            </a:rPr>
            <a:t>Bills for tuition and fees</a:t>
          </a:r>
        </a:p>
      </dgm:t>
    </dgm:pt>
    <dgm:pt modelId="{E5D812E1-3590-4730-B19D-CFB0EEAB7D23}" type="parTrans" cxnId="{C712A175-B859-4579-977D-8470B2B61567}">
      <dgm:prSet/>
      <dgm:spPr/>
      <dgm:t>
        <a:bodyPr/>
        <a:lstStyle/>
        <a:p>
          <a:endParaRPr lang="en-US"/>
        </a:p>
      </dgm:t>
    </dgm:pt>
    <dgm:pt modelId="{3BC0A71B-08DB-4886-B9E4-752890C2409B}" type="sibTrans" cxnId="{C712A175-B859-4579-977D-8470B2B61567}">
      <dgm:prSet/>
      <dgm:spPr/>
      <dgm:t>
        <a:bodyPr/>
        <a:lstStyle/>
        <a:p>
          <a:endParaRPr lang="en-US"/>
        </a:p>
      </dgm:t>
    </dgm:pt>
    <dgm:pt modelId="{907715B5-C5E8-42A2-9BC7-9C43BB47672B}">
      <dgm:prSet/>
      <dgm:spPr/>
      <dgm:t>
        <a:bodyPr/>
        <a:lstStyle/>
        <a:p>
          <a:pPr>
            <a:lnSpc>
              <a:spcPct val="100000"/>
            </a:lnSpc>
          </a:pPr>
          <a:r>
            <a:rPr lang="en-US" dirty="0">
              <a:latin typeface="Arial" panose="020B0604020202020204" pitchFamily="34" charset="0"/>
              <a:cs typeface="Arial" panose="020B0604020202020204" pitchFamily="34" charset="0"/>
            </a:rPr>
            <a:t>Receives payment </a:t>
          </a:r>
        </a:p>
      </dgm:t>
    </dgm:pt>
    <dgm:pt modelId="{815C10DD-516A-42AB-BE69-96CE7FB84CE0}" type="parTrans" cxnId="{503C6F44-9448-448E-9EFE-D43CF2425AAD}">
      <dgm:prSet/>
      <dgm:spPr/>
      <dgm:t>
        <a:bodyPr/>
        <a:lstStyle/>
        <a:p>
          <a:endParaRPr lang="en-US"/>
        </a:p>
      </dgm:t>
    </dgm:pt>
    <dgm:pt modelId="{66A29541-2495-4A66-9BE0-3555621B9FE7}" type="sibTrans" cxnId="{503C6F44-9448-448E-9EFE-D43CF2425AAD}">
      <dgm:prSet/>
      <dgm:spPr/>
      <dgm:t>
        <a:bodyPr/>
        <a:lstStyle/>
        <a:p>
          <a:endParaRPr lang="en-US"/>
        </a:p>
      </dgm:t>
    </dgm:pt>
    <dgm:pt modelId="{B1FDAFD2-9405-4805-8B40-37A3737842A8}">
      <dgm:prSet/>
      <dgm:spPr/>
      <dgm:t>
        <a:bodyPr/>
        <a:lstStyle/>
        <a:p>
          <a:pPr>
            <a:lnSpc>
              <a:spcPct val="100000"/>
            </a:lnSpc>
          </a:pPr>
          <a:r>
            <a:rPr lang="en-US" dirty="0">
              <a:latin typeface="Arial" panose="020B0604020202020204" pitchFamily="34" charset="0"/>
              <a:cs typeface="Arial" panose="020B0604020202020204" pitchFamily="34" charset="0"/>
            </a:rPr>
            <a:t>Issues refunds for overpayments on a student’s account</a:t>
          </a:r>
        </a:p>
      </dgm:t>
    </dgm:pt>
    <dgm:pt modelId="{656666C8-1EFD-410B-B2DD-221918939A86}" type="sibTrans" cxnId="{82433F62-36D7-4D75-9D10-248CB7764023}">
      <dgm:prSet/>
      <dgm:spPr/>
      <dgm:t>
        <a:bodyPr/>
        <a:lstStyle/>
        <a:p>
          <a:endParaRPr lang="en-US"/>
        </a:p>
      </dgm:t>
    </dgm:pt>
    <dgm:pt modelId="{D971DF6A-1029-4A04-9B61-C2E9EF0D0C2C}" type="parTrans" cxnId="{82433F62-36D7-4D75-9D10-248CB7764023}">
      <dgm:prSet/>
      <dgm:spPr/>
      <dgm:t>
        <a:bodyPr/>
        <a:lstStyle/>
        <a:p>
          <a:endParaRPr lang="en-US"/>
        </a:p>
      </dgm:t>
    </dgm:pt>
    <dgm:pt modelId="{F86AE925-04AD-4BBD-87AA-D0AD621BF7DF}" type="pres">
      <dgm:prSet presAssocID="{7E0EC2E7-473C-45B4-9ABE-4B6AA98D3DF7}" presName="root" presStyleCnt="0">
        <dgm:presLayoutVars>
          <dgm:dir/>
          <dgm:resizeHandles val="exact"/>
        </dgm:presLayoutVars>
      </dgm:prSet>
      <dgm:spPr/>
    </dgm:pt>
    <dgm:pt modelId="{DA65252D-A749-4EF1-B787-265D4B914BCC}" type="pres">
      <dgm:prSet presAssocID="{45169E8D-97DA-4084-A0C5-2A31E72B0050}" presName="compNode" presStyleCnt="0"/>
      <dgm:spPr/>
    </dgm:pt>
    <dgm:pt modelId="{88F873A3-5F9C-4638-953C-6A6683955DE2}" type="pres">
      <dgm:prSet presAssocID="{45169E8D-97DA-4084-A0C5-2A31E72B005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llar"/>
        </a:ext>
      </dgm:extLst>
    </dgm:pt>
    <dgm:pt modelId="{6591FBCF-779C-4CC2-9AC1-D0D40F4C9017}" type="pres">
      <dgm:prSet presAssocID="{45169E8D-97DA-4084-A0C5-2A31E72B0050}" presName="spaceRect" presStyleCnt="0"/>
      <dgm:spPr/>
    </dgm:pt>
    <dgm:pt modelId="{3A0441FE-60AB-4168-B5ED-C04C8454F0B7}" type="pres">
      <dgm:prSet presAssocID="{45169E8D-97DA-4084-A0C5-2A31E72B0050}" presName="textRect" presStyleLbl="revTx" presStyleIdx="0" presStyleCnt="3">
        <dgm:presLayoutVars>
          <dgm:chMax val="1"/>
          <dgm:chPref val="1"/>
        </dgm:presLayoutVars>
      </dgm:prSet>
      <dgm:spPr/>
    </dgm:pt>
    <dgm:pt modelId="{6B28C6AA-C112-462F-B2DF-49F8652AC24D}" type="pres">
      <dgm:prSet presAssocID="{3BC0A71B-08DB-4886-B9E4-752890C2409B}" presName="sibTrans" presStyleCnt="0"/>
      <dgm:spPr/>
    </dgm:pt>
    <dgm:pt modelId="{D50E160D-B622-48F2-9D9E-3D7C10B9481B}" type="pres">
      <dgm:prSet presAssocID="{907715B5-C5E8-42A2-9BC7-9C43BB47672B}" presName="compNode" presStyleCnt="0"/>
      <dgm:spPr/>
    </dgm:pt>
    <dgm:pt modelId="{123CAA7D-D2CB-478E-B6AE-7724D958EAC5}" type="pres">
      <dgm:prSet presAssocID="{907715B5-C5E8-42A2-9BC7-9C43BB47672B}"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Bank check with solid fill"/>
        </a:ext>
      </dgm:extLst>
    </dgm:pt>
    <dgm:pt modelId="{9FFBB1C8-0E75-4B6A-B2E2-2240C2CE5B03}" type="pres">
      <dgm:prSet presAssocID="{907715B5-C5E8-42A2-9BC7-9C43BB47672B}" presName="spaceRect" presStyleCnt="0"/>
      <dgm:spPr/>
    </dgm:pt>
    <dgm:pt modelId="{316034E0-0900-4ACB-BA86-78FAA72BB025}" type="pres">
      <dgm:prSet presAssocID="{907715B5-C5E8-42A2-9BC7-9C43BB47672B}" presName="textRect" presStyleLbl="revTx" presStyleIdx="1" presStyleCnt="3">
        <dgm:presLayoutVars>
          <dgm:chMax val="1"/>
          <dgm:chPref val="1"/>
        </dgm:presLayoutVars>
      </dgm:prSet>
      <dgm:spPr/>
    </dgm:pt>
    <dgm:pt modelId="{818A69F5-1178-49BA-8231-78FAB33D4FD3}" type="pres">
      <dgm:prSet presAssocID="{66A29541-2495-4A66-9BE0-3555621B9FE7}" presName="sibTrans" presStyleCnt="0"/>
      <dgm:spPr/>
    </dgm:pt>
    <dgm:pt modelId="{813D3869-83AC-49F5-8BE8-941F00F373F4}" type="pres">
      <dgm:prSet presAssocID="{B1FDAFD2-9405-4805-8B40-37A3737842A8}" presName="compNode" presStyleCnt="0"/>
      <dgm:spPr/>
    </dgm:pt>
    <dgm:pt modelId="{BC2338D6-124B-413B-8BCD-404376B7691E}" type="pres">
      <dgm:prSet presAssocID="{B1FDAFD2-9405-4805-8B40-37A3737842A8}"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Flying Money with solid fill"/>
        </a:ext>
      </dgm:extLst>
    </dgm:pt>
    <dgm:pt modelId="{41FEEAC9-B44B-4FEE-9EFE-B2100E83415F}" type="pres">
      <dgm:prSet presAssocID="{B1FDAFD2-9405-4805-8B40-37A3737842A8}" presName="spaceRect" presStyleCnt="0"/>
      <dgm:spPr/>
    </dgm:pt>
    <dgm:pt modelId="{8B366642-6D98-44A1-8BEE-CE33F21F39CF}" type="pres">
      <dgm:prSet presAssocID="{B1FDAFD2-9405-4805-8B40-37A3737842A8}" presName="textRect" presStyleLbl="revTx" presStyleIdx="2" presStyleCnt="3">
        <dgm:presLayoutVars>
          <dgm:chMax val="1"/>
          <dgm:chPref val="1"/>
        </dgm:presLayoutVars>
      </dgm:prSet>
      <dgm:spPr/>
    </dgm:pt>
  </dgm:ptLst>
  <dgm:cxnLst>
    <dgm:cxn modelId="{A1908528-E430-427B-9B3A-A1B982D67BED}" type="presOf" srcId="{45169E8D-97DA-4084-A0C5-2A31E72B0050}" destId="{3A0441FE-60AB-4168-B5ED-C04C8454F0B7}" srcOrd="0" destOrd="0" presId="urn:microsoft.com/office/officeart/2018/2/layout/IconLabelList"/>
    <dgm:cxn modelId="{82433F62-36D7-4D75-9D10-248CB7764023}" srcId="{7E0EC2E7-473C-45B4-9ABE-4B6AA98D3DF7}" destId="{B1FDAFD2-9405-4805-8B40-37A3737842A8}" srcOrd="2" destOrd="0" parTransId="{D971DF6A-1029-4A04-9B61-C2E9EF0D0C2C}" sibTransId="{656666C8-1EFD-410B-B2DD-221918939A86}"/>
    <dgm:cxn modelId="{503C6F44-9448-448E-9EFE-D43CF2425AAD}" srcId="{7E0EC2E7-473C-45B4-9ABE-4B6AA98D3DF7}" destId="{907715B5-C5E8-42A2-9BC7-9C43BB47672B}" srcOrd="1" destOrd="0" parTransId="{815C10DD-516A-42AB-BE69-96CE7FB84CE0}" sibTransId="{66A29541-2495-4A66-9BE0-3555621B9FE7}"/>
    <dgm:cxn modelId="{E81C0152-070C-4ED6-96D2-0F76B9D31C55}" type="presOf" srcId="{B1FDAFD2-9405-4805-8B40-37A3737842A8}" destId="{8B366642-6D98-44A1-8BEE-CE33F21F39CF}" srcOrd="0" destOrd="0" presId="urn:microsoft.com/office/officeart/2018/2/layout/IconLabelList"/>
    <dgm:cxn modelId="{C712A175-B859-4579-977D-8470B2B61567}" srcId="{7E0EC2E7-473C-45B4-9ABE-4B6AA98D3DF7}" destId="{45169E8D-97DA-4084-A0C5-2A31E72B0050}" srcOrd="0" destOrd="0" parTransId="{E5D812E1-3590-4730-B19D-CFB0EEAB7D23}" sibTransId="{3BC0A71B-08DB-4886-B9E4-752890C2409B}"/>
    <dgm:cxn modelId="{8E511588-220D-4D6E-B329-96FD7E780030}" type="presOf" srcId="{7E0EC2E7-473C-45B4-9ABE-4B6AA98D3DF7}" destId="{F86AE925-04AD-4BBD-87AA-D0AD621BF7DF}" srcOrd="0" destOrd="0" presId="urn:microsoft.com/office/officeart/2018/2/layout/IconLabelList"/>
    <dgm:cxn modelId="{B0EC29C0-3D27-4E4B-A09D-BC0059865EDB}" type="presOf" srcId="{907715B5-C5E8-42A2-9BC7-9C43BB47672B}" destId="{316034E0-0900-4ACB-BA86-78FAA72BB025}" srcOrd="0" destOrd="0" presId="urn:microsoft.com/office/officeart/2018/2/layout/IconLabelList"/>
    <dgm:cxn modelId="{F48E6EE1-86D9-459A-B1BA-26290142C5A8}" type="presParOf" srcId="{F86AE925-04AD-4BBD-87AA-D0AD621BF7DF}" destId="{DA65252D-A749-4EF1-B787-265D4B914BCC}" srcOrd="0" destOrd="0" presId="urn:microsoft.com/office/officeart/2018/2/layout/IconLabelList"/>
    <dgm:cxn modelId="{6B416A58-E836-463C-8823-D52D41AACEFB}" type="presParOf" srcId="{DA65252D-A749-4EF1-B787-265D4B914BCC}" destId="{88F873A3-5F9C-4638-953C-6A6683955DE2}" srcOrd="0" destOrd="0" presId="urn:microsoft.com/office/officeart/2018/2/layout/IconLabelList"/>
    <dgm:cxn modelId="{658C557A-8D5A-4B2E-B77B-27D95B169F11}" type="presParOf" srcId="{DA65252D-A749-4EF1-B787-265D4B914BCC}" destId="{6591FBCF-779C-4CC2-9AC1-D0D40F4C9017}" srcOrd="1" destOrd="0" presId="urn:microsoft.com/office/officeart/2018/2/layout/IconLabelList"/>
    <dgm:cxn modelId="{4A2B4107-339D-477A-BDEE-344D067159F2}" type="presParOf" srcId="{DA65252D-A749-4EF1-B787-265D4B914BCC}" destId="{3A0441FE-60AB-4168-B5ED-C04C8454F0B7}" srcOrd="2" destOrd="0" presId="urn:microsoft.com/office/officeart/2018/2/layout/IconLabelList"/>
    <dgm:cxn modelId="{D7FF90B8-F6AF-417A-A3F1-490CF180B78C}" type="presParOf" srcId="{F86AE925-04AD-4BBD-87AA-D0AD621BF7DF}" destId="{6B28C6AA-C112-462F-B2DF-49F8652AC24D}" srcOrd="1" destOrd="0" presId="urn:microsoft.com/office/officeart/2018/2/layout/IconLabelList"/>
    <dgm:cxn modelId="{9D5BCBE8-845D-40C3-A11A-8481A78C959B}" type="presParOf" srcId="{F86AE925-04AD-4BBD-87AA-D0AD621BF7DF}" destId="{D50E160D-B622-48F2-9D9E-3D7C10B9481B}" srcOrd="2" destOrd="0" presId="urn:microsoft.com/office/officeart/2018/2/layout/IconLabelList"/>
    <dgm:cxn modelId="{FA0472DD-9D5F-410C-A7E1-2817E9864F90}" type="presParOf" srcId="{D50E160D-B622-48F2-9D9E-3D7C10B9481B}" destId="{123CAA7D-D2CB-478E-B6AE-7724D958EAC5}" srcOrd="0" destOrd="0" presId="urn:microsoft.com/office/officeart/2018/2/layout/IconLabelList"/>
    <dgm:cxn modelId="{6FBE8125-3D76-48C7-A9C1-F74BD2319FD3}" type="presParOf" srcId="{D50E160D-B622-48F2-9D9E-3D7C10B9481B}" destId="{9FFBB1C8-0E75-4B6A-B2E2-2240C2CE5B03}" srcOrd="1" destOrd="0" presId="urn:microsoft.com/office/officeart/2018/2/layout/IconLabelList"/>
    <dgm:cxn modelId="{6206BA37-C0AE-4CAD-9E12-7E1C473B2591}" type="presParOf" srcId="{D50E160D-B622-48F2-9D9E-3D7C10B9481B}" destId="{316034E0-0900-4ACB-BA86-78FAA72BB025}" srcOrd="2" destOrd="0" presId="urn:microsoft.com/office/officeart/2018/2/layout/IconLabelList"/>
    <dgm:cxn modelId="{4C469906-AA08-418E-B722-67C0E1455AFC}" type="presParOf" srcId="{F86AE925-04AD-4BBD-87AA-D0AD621BF7DF}" destId="{818A69F5-1178-49BA-8231-78FAB33D4FD3}" srcOrd="3" destOrd="0" presId="urn:microsoft.com/office/officeart/2018/2/layout/IconLabelList"/>
    <dgm:cxn modelId="{8502311C-D0D4-4BEA-B8AC-615B0C09A39C}" type="presParOf" srcId="{F86AE925-04AD-4BBD-87AA-D0AD621BF7DF}" destId="{813D3869-83AC-49F5-8BE8-941F00F373F4}" srcOrd="4" destOrd="0" presId="urn:microsoft.com/office/officeart/2018/2/layout/IconLabelList"/>
    <dgm:cxn modelId="{ADECABEA-25CA-432C-89D1-75A23D30E5A1}" type="presParOf" srcId="{813D3869-83AC-49F5-8BE8-941F00F373F4}" destId="{BC2338D6-124B-413B-8BCD-404376B7691E}" srcOrd="0" destOrd="0" presId="urn:microsoft.com/office/officeart/2018/2/layout/IconLabelList"/>
    <dgm:cxn modelId="{F37C206D-9440-4FD4-950F-ED18E6A3C2C7}" type="presParOf" srcId="{813D3869-83AC-49F5-8BE8-941F00F373F4}" destId="{41FEEAC9-B44B-4FEE-9EFE-B2100E83415F}" srcOrd="1" destOrd="0" presId="urn:microsoft.com/office/officeart/2018/2/layout/IconLabelList"/>
    <dgm:cxn modelId="{E051F51F-2493-4CD4-A473-E75FC30D765A}" type="presParOf" srcId="{813D3869-83AC-49F5-8BE8-941F00F373F4}" destId="{8B366642-6D98-44A1-8BEE-CE33F21F39CF}"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B621F7-1EFD-4831-85F7-3C676C78AF99}">
      <dsp:nvSpPr>
        <dsp:cNvPr id="0" name=""/>
        <dsp:cNvSpPr/>
      </dsp:nvSpPr>
      <dsp:spPr>
        <a:xfrm>
          <a:off x="6098" y="1882606"/>
          <a:ext cx="1822758" cy="109365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a:latin typeface="Calibri"/>
            </a:rPr>
            <a:t>School of Nursing - Merit Scholarships</a:t>
          </a:r>
        </a:p>
      </dsp:txBody>
      <dsp:txXfrm>
        <a:off x="38130" y="1914638"/>
        <a:ext cx="1758694" cy="1029591"/>
      </dsp:txXfrm>
    </dsp:sp>
    <dsp:sp modelId="{A2836671-C142-4CB7-98BD-B589983734CB}">
      <dsp:nvSpPr>
        <dsp:cNvPr id="0" name=""/>
        <dsp:cNvSpPr/>
      </dsp:nvSpPr>
      <dsp:spPr>
        <a:xfrm>
          <a:off x="2011133" y="2203411"/>
          <a:ext cx="386424" cy="45204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2011133" y="2293820"/>
        <a:ext cx="270497" cy="271226"/>
      </dsp:txXfrm>
    </dsp:sp>
    <dsp:sp modelId="{0D2D7CEE-8A2D-488C-8963-C9A09A7AC1C3}">
      <dsp:nvSpPr>
        <dsp:cNvPr id="0" name=""/>
        <dsp:cNvSpPr/>
      </dsp:nvSpPr>
      <dsp:spPr>
        <a:xfrm>
          <a:off x="2557961" y="1882606"/>
          <a:ext cx="1822758" cy="109365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a:latin typeface="Calibri"/>
            </a:rPr>
            <a:t>Federal Loans</a:t>
          </a:r>
          <a:endParaRPr lang="en-US" sz="2000" kern="1200"/>
        </a:p>
      </dsp:txBody>
      <dsp:txXfrm>
        <a:off x="2589993" y="1914638"/>
        <a:ext cx="1758694" cy="1029591"/>
      </dsp:txXfrm>
    </dsp:sp>
    <dsp:sp modelId="{46E3BA25-D907-448B-BBAC-2EB7C4DEB43C}">
      <dsp:nvSpPr>
        <dsp:cNvPr id="0" name=""/>
        <dsp:cNvSpPr/>
      </dsp:nvSpPr>
      <dsp:spPr>
        <a:xfrm>
          <a:off x="4562995" y="2203411"/>
          <a:ext cx="386424" cy="45204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4562995" y="2293820"/>
        <a:ext cx="270497" cy="271226"/>
      </dsp:txXfrm>
    </dsp:sp>
    <dsp:sp modelId="{671626E7-741D-4D7D-BAF5-962F35892AEC}">
      <dsp:nvSpPr>
        <dsp:cNvPr id="0" name=""/>
        <dsp:cNvSpPr/>
      </dsp:nvSpPr>
      <dsp:spPr>
        <a:xfrm>
          <a:off x="5109823" y="1882606"/>
          <a:ext cx="1822758" cy="109365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a:latin typeface="Calibri"/>
            </a:rPr>
            <a:t>Private Alternative Loans</a:t>
          </a:r>
          <a:endParaRPr lang="en-US" sz="2000" kern="1200"/>
        </a:p>
      </dsp:txBody>
      <dsp:txXfrm>
        <a:off x="5141855" y="1914638"/>
        <a:ext cx="1758694" cy="10295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AC1812-B86B-4788-848C-B4C98046BB66}">
      <dsp:nvSpPr>
        <dsp:cNvPr id="0" name=""/>
        <dsp:cNvSpPr/>
      </dsp:nvSpPr>
      <dsp:spPr>
        <a:xfrm>
          <a:off x="114302" y="2095573"/>
          <a:ext cx="2743200" cy="1827014"/>
        </a:xfrm>
        <a:prstGeom prst="rect">
          <a:avLst/>
        </a:prstGeom>
        <a:solidFill>
          <a:schemeClr val="accent1"/>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57150" lvl="0" indent="-57150" algn="ctr" defTabSz="1066800" rtl="0">
            <a:lnSpc>
              <a:spcPct val="90000"/>
            </a:lnSpc>
            <a:spcBef>
              <a:spcPct val="0"/>
            </a:spcBef>
            <a:spcAft>
              <a:spcPct val="35000"/>
            </a:spcAft>
            <a:buNone/>
            <a:tabLst/>
          </a:pPr>
          <a:r>
            <a:rPr lang="en-US" sz="2400" kern="1200"/>
            <a:t>Complete </a:t>
          </a:r>
          <a:r>
            <a:rPr lang="en-US" sz="2400" kern="1200">
              <a:latin typeface="Calibri"/>
            </a:rPr>
            <a:t>Entrance Counseling </a:t>
          </a:r>
          <a:endParaRPr lang="en-US" sz="2400" i="0" kern="1200"/>
        </a:p>
        <a:p>
          <a:pPr marL="57150" lvl="0" indent="-57150" algn="ctr" defTabSz="1066800">
            <a:lnSpc>
              <a:spcPct val="90000"/>
            </a:lnSpc>
            <a:spcBef>
              <a:spcPct val="0"/>
            </a:spcBef>
            <a:spcAft>
              <a:spcPct val="35000"/>
            </a:spcAft>
            <a:buNone/>
            <a:tabLst/>
          </a:pPr>
          <a:r>
            <a:rPr lang="en-US" sz="2400" i="0" kern="1200">
              <a:latin typeface="Calibri"/>
            </a:rPr>
            <a:t>studentaid</a:t>
          </a:r>
          <a:r>
            <a:rPr lang="en-US" sz="2400" i="0" kern="1200"/>
            <a:t>.gov</a:t>
          </a:r>
          <a:r>
            <a:rPr lang="en-US" sz="2400" kern="1200">
              <a:latin typeface="Calibri"/>
            </a:rPr>
            <a:t> </a:t>
          </a:r>
          <a:endParaRPr lang="en-US" sz="2400" kern="1200"/>
        </a:p>
      </dsp:txBody>
      <dsp:txXfrm>
        <a:off x="114302" y="2095573"/>
        <a:ext cx="2743200" cy="1827014"/>
      </dsp:txXfrm>
    </dsp:sp>
    <dsp:sp modelId="{911C23BC-C05C-44DA-A91C-A456FE980F00}">
      <dsp:nvSpPr>
        <dsp:cNvPr id="0" name=""/>
        <dsp:cNvSpPr/>
      </dsp:nvSpPr>
      <dsp:spPr>
        <a:xfrm>
          <a:off x="1349181" y="174934"/>
          <a:ext cx="3045023" cy="1615427"/>
        </a:xfrm>
        <a:prstGeom prst="rect">
          <a:avLst/>
        </a:prstGeom>
        <a:solidFill>
          <a:schemeClr val="accent1"/>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endParaRPr lang="en-US" sz="2400" i="0" kern="1200"/>
        </a:p>
        <a:p>
          <a:pPr marL="0" lvl="0" indent="0" algn="ctr" defTabSz="1066800">
            <a:lnSpc>
              <a:spcPct val="90000"/>
            </a:lnSpc>
            <a:spcBef>
              <a:spcPct val="0"/>
            </a:spcBef>
            <a:spcAft>
              <a:spcPct val="35000"/>
            </a:spcAft>
            <a:buNone/>
          </a:pPr>
          <a:r>
            <a:rPr lang="en-US" sz="2400" i="0" kern="1200"/>
            <a:t>Accept </a:t>
          </a:r>
          <a:r>
            <a:rPr lang="en-US" sz="2400" i="0" kern="1200">
              <a:latin typeface="Calibri"/>
            </a:rPr>
            <a:t>Loan</a:t>
          </a:r>
          <a:r>
            <a:rPr lang="en-US" sz="2400" i="0" kern="1200"/>
            <a:t> </a:t>
          </a:r>
          <a:r>
            <a:rPr lang="en-US" sz="2400" i="0" kern="1200">
              <a:latin typeface="Calibri"/>
            </a:rPr>
            <a:t>Offer</a:t>
          </a:r>
          <a:endParaRPr lang="en-US" sz="2400" i="0" kern="1200"/>
        </a:p>
        <a:p>
          <a:pPr marL="0" lvl="0" indent="0" algn="ctr" defTabSz="1066800">
            <a:lnSpc>
              <a:spcPct val="90000"/>
            </a:lnSpc>
            <a:spcBef>
              <a:spcPct val="0"/>
            </a:spcBef>
            <a:spcAft>
              <a:spcPct val="35000"/>
            </a:spcAft>
            <a:buNone/>
          </a:pPr>
          <a:r>
            <a:rPr lang="en-US" sz="2400" i="0" kern="1200"/>
            <a:t>Student Administration System</a:t>
          </a:r>
        </a:p>
        <a:p>
          <a:pPr marL="0" lvl="0" indent="0" algn="ctr" defTabSz="1066800">
            <a:lnSpc>
              <a:spcPct val="90000"/>
            </a:lnSpc>
            <a:spcBef>
              <a:spcPct val="0"/>
            </a:spcBef>
            <a:spcAft>
              <a:spcPct val="35000"/>
            </a:spcAft>
            <a:buNone/>
          </a:pPr>
          <a:endParaRPr lang="en-US" sz="2400" i="0" kern="1200"/>
        </a:p>
      </dsp:txBody>
      <dsp:txXfrm>
        <a:off x="1349181" y="174934"/>
        <a:ext cx="3045023" cy="1615427"/>
      </dsp:txXfrm>
    </dsp:sp>
    <dsp:sp modelId="{8DA79A05-1566-4C47-9097-C84A6E035443}">
      <dsp:nvSpPr>
        <dsp:cNvPr id="0" name=""/>
        <dsp:cNvSpPr/>
      </dsp:nvSpPr>
      <dsp:spPr>
        <a:xfrm>
          <a:off x="3162310" y="2096956"/>
          <a:ext cx="2743200" cy="1827014"/>
        </a:xfrm>
        <a:prstGeom prst="rect">
          <a:avLst/>
        </a:prstGeom>
        <a:solidFill>
          <a:schemeClr val="accent1"/>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tabLst/>
          </a:pPr>
          <a:r>
            <a:rPr lang="en-US" sz="2400" kern="1200"/>
            <a:t>Complete a Master Promissory Note</a:t>
          </a:r>
          <a:r>
            <a:rPr lang="en-US" sz="2400" kern="1200">
              <a:latin typeface="Calibri"/>
            </a:rPr>
            <a:t> </a:t>
          </a:r>
          <a:endParaRPr lang="en-US" sz="2400" i="0" kern="1200"/>
        </a:p>
        <a:p>
          <a:pPr marL="0" lvl="0" indent="0" algn="ctr" defTabSz="1066800" rtl="0">
            <a:lnSpc>
              <a:spcPct val="90000"/>
            </a:lnSpc>
            <a:spcBef>
              <a:spcPct val="0"/>
            </a:spcBef>
            <a:spcAft>
              <a:spcPct val="35000"/>
            </a:spcAft>
            <a:buNone/>
            <a:tabLst/>
          </a:pPr>
          <a:r>
            <a:rPr lang="en-US" sz="2400" i="0" kern="1200">
              <a:latin typeface="Calibri"/>
            </a:rPr>
            <a:t>studentaid</a:t>
          </a:r>
          <a:r>
            <a:rPr lang="en-US" sz="2400" i="0" kern="1200"/>
            <a:t>.gov</a:t>
          </a:r>
          <a:endParaRPr lang="en-US" sz="2400" kern="1200"/>
        </a:p>
      </dsp:txBody>
      <dsp:txXfrm>
        <a:off x="3162310" y="2096956"/>
        <a:ext cx="2743200" cy="182701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9556F9-8F59-49D2-952A-BE7B04539A52}">
      <dsp:nvSpPr>
        <dsp:cNvPr id="0" name=""/>
        <dsp:cNvSpPr/>
      </dsp:nvSpPr>
      <dsp:spPr>
        <a:xfrm>
          <a:off x="-3764728" y="-578285"/>
          <a:ext cx="4487302" cy="4487302"/>
        </a:xfrm>
        <a:prstGeom prst="blockArc">
          <a:avLst>
            <a:gd name="adj1" fmla="val 18900000"/>
            <a:gd name="adj2" fmla="val 2700000"/>
            <a:gd name="adj3" fmla="val 481"/>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2164A97-3310-47C8-992D-3DC83EB7EFE6}">
      <dsp:nvSpPr>
        <dsp:cNvPr id="0" name=""/>
        <dsp:cNvSpPr/>
      </dsp:nvSpPr>
      <dsp:spPr>
        <a:xfrm>
          <a:off x="464664" y="333073"/>
          <a:ext cx="5244020" cy="666146"/>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28754" tIns="40640" rIns="40640" bIns="40640" numCol="1" spcCol="1270" anchor="ctr" anchorCtr="0">
          <a:noAutofit/>
        </a:bodyPr>
        <a:lstStyle/>
        <a:p>
          <a:pPr marL="0" lvl="0" indent="0" algn="l" defTabSz="711200">
            <a:lnSpc>
              <a:spcPct val="90000"/>
            </a:lnSpc>
            <a:spcBef>
              <a:spcPct val="0"/>
            </a:spcBef>
            <a:spcAft>
              <a:spcPct val="35000"/>
            </a:spcAft>
            <a:buNone/>
          </a:pPr>
          <a:r>
            <a:rPr lang="en-US" sz="1600" u="sng" kern="1200" dirty="0"/>
            <a:t>Parent</a:t>
          </a:r>
          <a:r>
            <a:rPr lang="en-US" sz="1600" kern="1200" dirty="0"/>
            <a:t> completes an online application and, if approved, a Master Promissory Note via StudentAid.gov</a:t>
          </a:r>
        </a:p>
      </dsp:txBody>
      <dsp:txXfrm>
        <a:off x="464664" y="333073"/>
        <a:ext cx="5244020" cy="666146"/>
      </dsp:txXfrm>
    </dsp:sp>
    <dsp:sp modelId="{556E0835-A180-4DA1-A020-F39EC0E5B897}">
      <dsp:nvSpPr>
        <dsp:cNvPr id="0" name=""/>
        <dsp:cNvSpPr/>
      </dsp:nvSpPr>
      <dsp:spPr>
        <a:xfrm>
          <a:off x="48322" y="249804"/>
          <a:ext cx="832682" cy="832682"/>
        </a:xfrm>
        <a:prstGeom prst="ellipse">
          <a:avLst/>
        </a:prstGeom>
        <a:blipFill rotWithShape="0">
          <a:blip xmlns:r="http://schemas.openxmlformats.org/officeDocument/2006/relationships" r:embed="rId1"/>
          <a:stretch>
            <a:fillRect/>
          </a:stretch>
        </a:blip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9B660111-0DED-43E3-BAF8-8CECAAC96CA6}">
      <dsp:nvSpPr>
        <dsp:cNvPr id="0" name=""/>
        <dsp:cNvSpPr/>
      </dsp:nvSpPr>
      <dsp:spPr>
        <a:xfrm>
          <a:off x="706808" y="1332292"/>
          <a:ext cx="5001876" cy="666146"/>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28754" tIns="40640" rIns="40640" bIns="40640" numCol="1" spcCol="1270" anchor="ctr" anchorCtr="0">
          <a:noAutofit/>
        </a:bodyPr>
        <a:lstStyle/>
        <a:p>
          <a:pPr marL="0" lvl="0" indent="0" algn="l" defTabSz="711200">
            <a:lnSpc>
              <a:spcPct val="90000"/>
            </a:lnSpc>
            <a:spcBef>
              <a:spcPct val="0"/>
            </a:spcBef>
            <a:spcAft>
              <a:spcPct val="35000"/>
            </a:spcAft>
            <a:buNone/>
          </a:pPr>
          <a:r>
            <a:rPr lang="en-US" sz="1600" kern="1200"/>
            <a:t>Parents will need to apply </a:t>
          </a:r>
          <a:r>
            <a:rPr lang="en-US" sz="1600" b="1" kern="1200"/>
            <a:t>every semester:</a:t>
          </a:r>
          <a:r>
            <a:rPr lang="en-US" sz="1600" kern="1200"/>
            <a:t> spring, summer, and fall</a:t>
          </a:r>
        </a:p>
      </dsp:txBody>
      <dsp:txXfrm>
        <a:off x="706808" y="1332292"/>
        <a:ext cx="5001876" cy="666146"/>
      </dsp:txXfrm>
    </dsp:sp>
    <dsp:sp modelId="{EF09B0DD-131F-4F7B-97AD-2EA8EB0667AC}">
      <dsp:nvSpPr>
        <dsp:cNvPr id="0" name=""/>
        <dsp:cNvSpPr/>
      </dsp:nvSpPr>
      <dsp:spPr>
        <a:xfrm>
          <a:off x="290466" y="1249024"/>
          <a:ext cx="832682" cy="832682"/>
        </a:xfrm>
        <a:prstGeom prst="ellipse">
          <a:avLst/>
        </a:prstGeom>
        <a:blipFill rotWithShape="0">
          <a:blip xmlns:r="http://schemas.openxmlformats.org/officeDocument/2006/relationships" r:embed="rId2"/>
          <a:stretch>
            <a:fillRect/>
          </a:stretch>
        </a:blip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2590C739-CA7A-455A-A4E8-DC30A0009B84}">
      <dsp:nvSpPr>
        <dsp:cNvPr id="0" name=""/>
        <dsp:cNvSpPr/>
      </dsp:nvSpPr>
      <dsp:spPr>
        <a:xfrm>
          <a:off x="464664" y="2331511"/>
          <a:ext cx="5244020" cy="666146"/>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28754" tIns="40640" rIns="40640" bIns="40640" numCol="1" spcCol="1270" anchor="ctr" anchorCtr="0">
          <a:noAutofit/>
        </a:bodyPr>
        <a:lstStyle/>
        <a:p>
          <a:pPr marL="0" lvl="0" indent="0" algn="l" defTabSz="711200">
            <a:lnSpc>
              <a:spcPct val="90000"/>
            </a:lnSpc>
            <a:spcBef>
              <a:spcPct val="0"/>
            </a:spcBef>
            <a:spcAft>
              <a:spcPct val="35000"/>
            </a:spcAft>
            <a:buNone/>
          </a:pPr>
          <a:r>
            <a:rPr lang="en-US" sz="1600" kern="1200"/>
            <a:t>Credit check will be performed by the US Department of Education</a:t>
          </a:r>
        </a:p>
      </dsp:txBody>
      <dsp:txXfrm>
        <a:off x="464664" y="2331511"/>
        <a:ext cx="5244020" cy="666146"/>
      </dsp:txXfrm>
    </dsp:sp>
    <dsp:sp modelId="{1EEC8653-A862-4A57-8450-1ED8E4695FBA}">
      <dsp:nvSpPr>
        <dsp:cNvPr id="0" name=""/>
        <dsp:cNvSpPr/>
      </dsp:nvSpPr>
      <dsp:spPr>
        <a:xfrm>
          <a:off x="48322" y="2248243"/>
          <a:ext cx="832682" cy="832682"/>
        </a:xfrm>
        <a:prstGeom prst="ellipse">
          <a:avLst/>
        </a:prstGeom>
        <a:blipFill rotWithShape="0">
          <a:blip xmlns:r="http://schemas.openxmlformats.org/officeDocument/2006/relationships" r:embed="rId3"/>
          <a:stretch>
            <a:fillRect/>
          </a:stretch>
        </a:blip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F873A3-5F9C-4638-953C-6A6683955DE2}">
      <dsp:nvSpPr>
        <dsp:cNvPr id="0" name=""/>
        <dsp:cNvSpPr/>
      </dsp:nvSpPr>
      <dsp:spPr>
        <a:xfrm>
          <a:off x="919507" y="862932"/>
          <a:ext cx="1100536" cy="110053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A0441FE-60AB-4168-B5ED-C04C8454F0B7}">
      <dsp:nvSpPr>
        <dsp:cNvPr id="0" name=""/>
        <dsp:cNvSpPr/>
      </dsp:nvSpPr>
      <dsp:spPr>
        <a:xfrm>
          <a:off x="246957" y="2284825"/>
          <a:ext cx="2445637"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kern="1200" dirty="0">
              <a:latin typeface="Arial" panose="020B0604020202020204" pitchFamily="34" charset="0"/>
              <a:cs typeface="Arial" panose="020B0604020202020204" pitchFamily="34" charset="0"/>
            </a:rPr>
            <a:t>Bills for tuition and fees</a:t>
          </a:r>
        </a:p>
      </dsp:txBody>
      <dsp:txXfrm>
        <a:off x="246957" y="2284825"/>
        <a:ext cx="2445637" cy="720000"/>
      </dsp:txXfrm>
    </dsp:sp>
    <dsp:sp modelId="{123CAA7D-D2CB-478E-B6AE-7724D958EAC5}">
      <dsp:nvSpPr>
        <dsp:cNvPr id="0" name=""/>
        <dsp:cNvSpPr/>
      </dsp:nvSpPr>
      <dsp:spPr>
        <a:xfrm>
          <a:off x="3793132" y="862932"/>
          <a:ext cx="1100536" cy="110053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16034E0-0900-4ACB-BA86-78FAA72BB025}">
      <dsp:nvSpPr>
        <dsp:cNvPr id="0" name=""/>
        <dsp:cNvSpPr/>
      </dsp:nvSpPr>
      <dsp:spPr>
        <a:xfrm>
          <a:off x="3120581" y="2284825"/>
          <a:ext cx="2445637"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kern="1200" dirty="0">
              <a:latin typeface="Arial" panose="020B0604020202020204" pitchFamily="34" charset="0"/>
              <a:cs typeface="Arial" panose="020B0604020202020204" pitchFamily="34" charset="0"/>
            </a:rPr>
            <a:t>Receives payment </a:t>
          </a:r>
        </a:p>
      </dsp:txBody>
      <dsp:txXfrm>
        <a:off x="3120581" y="2284825"/>
        <a:ext cx="2445637" cy="720000"/>
      </dsp:txXfrm>
    </dsp:sp>
    <dsp:sp modelId="{BC2338D6-124B-413B-8BCD-404376B7691E}">
      <dsp:nvSpPr>
        <dsp:cNvPr id="0" name=""/>
        <dsp:cNvSpPr/>
      </dsp:nvSpPr>
      <dsp:spPr>
        <a:xfrm>
          <a:off x="6666756" y="862932"/>
          <a:ext cx="1100536" cy="1100536"/>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B366642-6D98-44A1-8BEE-CE33F21F39CF}">
      <dsp:nvSpPr>
        <dsp:cNvPr id="0" name=""/>
        <dsp:cNvSpPr/>
      </dsp:nvSpPr>
      <dsp:spPr>
        <a:xfrm>
          <a:off x="5994205" y="2284825"/>
          <a:ext cx="2445637"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kern="1200" dirty="0">
              <a:latin typeface="Arial" panose="020B0604020202020204" pitchFamily="34" charset="0"/>
              <a:cs typeface="Arial" panose="020B0604020202020204" pitchFamily="34" charset="0"/>
            </a:rPr>
            <a:t>Issues refunds for overpayments on a student’s account</a:t>
          </a:r>
        </a:p>
      </dsp:txBody>
      <dsp:txXfrm>
        <a:off x="5994205" y="2284825"/>
        <a:ext cx="2445637" cy="720000"/>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71697" cy="466088"/>
          </a:xfrm>
          <a:prstGeom prst="rect">
            <a:avLst/>
          </a:prstGeom>
        </p:spPr>
        <p:txBody>
          <a:bodyPr vert="horz" lIns="90441" tIns="45221" rIns="90441" bIns="45221" rtlCol="0"/>
          <a:lstStyle>
            <a:lvl1pPr algn="l">
              <a:defRPr sz="1200"/>
            </a:lvl1pPr>
          </a:lstStyle>
          <a:p>
            <a:endParaRPr lang="en-US"/>
          </a:p>
        </p:txBody>
      </p:sp>
      <p:sp>
        <p:nvSpPr>
          <p:cNvPr id="3" name="Date Placeholder 2"/>
          <p:cNvSpPr>
            <a:spLocks noGrp="1"/>
          </p:cNvSpPr>
          <p:nvPr>
            <p:ph type="dt" sz="quarter" idx="1"/>
          </p:nvPr>
        </p:nvSpPr>
        <p:spPr>
          <a:xfrm>
            <a:off x="3884753" y="2"/>
            <a:ext cx="2971697" cy="466088"/>
          </a:xfrm>
          <a:prstGeom prst="rect">
            <a:avLst/>
          </a:prstGeom>
        </p:spPr>
        <p:txBody>
          <a:bodyPr vert="horz" lIns="90441" tIns="45221" rIns="90441" bIns="45221" rtlCol="0"/>
          <a:lstStyle>
            <a:lvl1pPr algn="r">
              <a:defRPr sz="1200"/>
            </a:lvl1pPr>
          </a:lstStyle>
          <a:p>
            <a:fld id="{E063D9F9-E22C-468C-96C6-D3DC4D69398A}" type="datetimeFigureOut">
              <a:rPr lang="en-US" smtClean="0"/>
              <a:t>10/12/2022</a:t>
            </a:fld>
            <a:endParaRPr lang="en-US"/>
          </a:p>
        </p:txBody>
      </p:sp>
      <p:sp>
        <p:nvSpPr>
          <p:cNvPr id="4" name="Footer Placeholder 3"/>
          <p:cNvSpPr>
            <a:spLocks noGrp="1"/>
          </p:cNvSpPr>
          <p:nvPr>
            <p:ph type="ftr" sz="quarter" idx="2"/>
          </p:nvPr>
        </p:nvSpPr>
        <p:spPr>
          <a:xfrm>
            <a:off x="0" y="8830312"/>
            <a:ext cx="2971697" cy="466088"/>
          </a:xfrm>
          <a:prstGeom prst="rect">
            <a:avLst/>
          </a:prstGeom>
        </p:spPr>
        <p:txBody>
          <a:bodyPr vert="horz" lIns="90441" tIns="45221" rIns="90441" bIns="45221" rtlCol="0" anchor="b"/>
          <a:lstStyle>
            <a:lvl1pPr algn="l">
              <a:defRPr sz="1200"/>
            </a:lvl1pPr>
          </a:lstStyle>
          <a:p>
            <a:endParaRPr lang="en-US"/>
          </a:p>
        </p:txBody>
      </p:sp>
      <p:sp>
        <p:nvSpPr>
          <p:cNvPr id="5" name="Slide Number Placeholder 4"/>
          <p:cNvSpPr>
            <a:spLocks noGrp="1"/>
          </p:cNvSpPr>
          <p:nvPr>
            <p:ph type="sldNum" sz="quarter" idx="3"/>
          </p:nvPr>
        </p:nvSpPr>
        <p:spPr>
          <a:xfrm>
            <a:off x="3884753" y="8830312"/>
            <a:ext cx="2971697" cy="466088"/>
          </a:xfrm>
          <a:prstGeom prst="rect">
            <a:avLst/>
          </a:prstGeom>
        </p:spPr>
        <p:txBody>
          <a:bodyPr vert="horz" lIns="90441" tIns="45221" rIns="90441" bIns="45221" rtlCol="0" anchor="b"/>
          <a:lstStyle>
            <a:lvl1pPr algn="r">
              <a:defRPr sz="1200"/>
            </a:lvl1pPr>
          </a:lstStyle>
          <a:p>
            <a:fld id="{37049D56-191C-4ED1-9D2D-E5FA4832FA5A}" type="slidenum">
              <a:rPr lang="en-US" smtClean="0"/>
              <a:t>‹#›</a:t>
            </a:fld>
            <a:endParaRPr lang="en-US"/>
          </a:p>
        </p:txBody>
      </p:sp>
    </p:spTree>
    <p:extLst>
      <p:ext uri="{BB962C8B-B14F-4D97-AF65-F5344CB8AC3E}">
        <p14:creationId xmlns:p14="http://schemas.microsoft.com/office/powerpoint/2010/main" val="22732605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64820"/>
          </a:xfrm>
          <a:prstGeom prst="rect">
            <a:avLst/>
          </a:prstGeom>
        </p:spPr>
        <p:txBody>
          <a:bodyPr vert="horz" lIns="90984" tIns="45492" rIns="90984" bIns="45492" rtlCol="0"/>
          <a:lstStyle>
            <a:lvl1pPr algn="l">
              <a:defRPr sz="1200"/>
            </a:lvl1pPr>
          </a:lstStyle>
          <a:p>
            <a:endParaRPr lang="en-US"/>
          </a:p>
        </p:txBody>
      </p:sp>
      <p:sp>
        <p:nvSpPr>
          <p:cNvPr id="3" name="Date Placeholder 2"/>
          <p:cNvSpPr>
            <a:spLocks noGrp="1"/>
          </p:cNvSpPr>
          <p:nvPr>
            <p:ph type="dt" idx="1"/>
          </p:nvPr>
        </p:nvSpPr>
        <p:spPr>
          <a:xfrm>
            <a:off x="3884615" y="1"/>
            <a:ext cx="2971800" cy="464820"/>
          </a:xfrm>
          <a:prstGeom prst="rect">
            <a:avLst/>
          </a:prstGeom>
        </p:spPr>
        <p:txBody>
          <a:bodyPr vert="horz" lIns="90984" tIns="45492" rIns="90984" bIns="45492" rtlCol="0"/>
          <a:lstStyle>
            <a:lvl1pPr algn="r">
              <a:defRPr sz="1200"/>
            </a:lvl1pPr>
          </a:lstStyle>
          <a:p>
            <a:fld id="{A0322F0B-B2F2-4E91-A82B-BDFB62654AC6}" type="datetimeFigureOut">
              <a:rPr lang="en-US" smtClean="0"/>
              <a:pPr/>
              <a:t>10/12/2022</a:t>
            </a:fld>
            <a:endParaRPr lang="en-US"/>
          </a:p>
        </p:txBody>
      </p:sp>
      <p:sp>
        <p:nvSpPr>
          <p:cNvPr id="4" name="Slide Image Placeholder 3"/>
          <p:cNvSpPr>
            <a:spLocks noGrp="1" noRot="1" noChangeAspect="1"/>
          </p:cNvSpPr>
          <p:nvPr>
            <p:ph type="sldImg" idx="2"/>
          </p:nvPr>
        </p:nvSpPr>
        <p:spPr>
          <a:xfrm>
            <a:off x="1106488" y="696913"/>
            <a:ext cx="4645025" cy="3484562"/>
          </a:xfrm>
          <a:prstGeom prst="rect">
            <a:avLst/>
          </a:prstGeom>
          <a:noFill/>
          <a:ln w="12700">
            <a:solidFill>
              <a:prstClr val="black"/>
            </a:solidFill>
          </a:ln>
        </p:spPr>
        <p:txBody>
          <a:bodyPr vert="horz" lIns="90984" tIns="45492" rIns="90984" bIns="45492" rtlCol="0" anchor="ctr"/>
          <a:lstStyle/>
          <a:p>
            <a:endParaRPr lang="en-US"/>
          </a:p>
        </p:txBody>
      </p:sp>
      <p:sp>
        <p:nvSpPr>
          <p:cNvPr id="5" name="Notes Placeholder 4"/>
          <p:cNvSpPr>
            <a:spLocks noGrp="1"/>
          </p:cNvSpPr>
          <p:nvPr>
            <p:ph type="body" sz="quarter" idx="3"/>
          </p:nvPr>
        </p:nvSpPr>
        <p:spPr>
          <a:xfrm>
            <a:off x="685800" y="4415792"/>
            <a:ext cx="5486400" cy="4183380"/>
          </a:xfrm>
          <a:prstGeom prst="rect">
            <a:avLst/>
          </a:prstGeom>
        </p:spPr>
        <p:txBody>
          <a:bodyPr vert="horz" lIns="90984" tIns="45492" rIns="90984" bIns="4549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70"/>
            <a:ext cx="2971800" cy="464820"/>
          </a:xfrm>
          <a:prstGeom prst="rect">
            <a:avLst/>
          </a:prstGeom>
        </p:spPr>
        <p:txBody>
          <a:bodyPr vert="horz" lIns="90984" tIns="45492" rIns="90984" bIns="45492" rtlCol="0" anchor="b"/>
          <a:lstStyle>
            <a:lvl1pPr algn="l">
              <a:defRPr sz="1200"/>
            </a:lvl1pPr>
          </a:lstStyle>
          <a:p>
            <a:endParaRPr lang="en-US"/>
          </a:p>
        </p:txBody>
      </p:sp>
      <p:sp>
        <p:nvSpPr>
          <p:cNvPr id="7" name="Slide Number Placeholder 6"/>
          <p:cNvSpPr>
            <a:spLocks noGrp="1"/>
          </p:cNvSpPr>
          <p:nvPr>
            <p:ph type="sldNum" sz="quarter" idx="5"/>
          </p:nvPr>
        </p:nvSpPr>
        <p:spPr>
          <a:xfrm>
            <a:off x="3884615" y="8829970"/>
            <a:ext cx="2971800" cy="464820"/>
          </a:xfrm>
          <a:prstGeom prst="rect">
            <a:avLst/>
          </a:prstGeom>
        </p:spPr>
        <p:txBody>
          <a:bodyPr vert="horz" lIns="90984" tIns="45492" rIns="90984" bIns="45492" rtlCol="0" anchor="b"/>
          <a:lstStyle>
            <a:lvl1pPr algn="r">
              <a:defRPr sz="1200"/>
            </a:lvl1pPr>
          </a:lstStyle>
          <a:p>
            <a:fld id="{81DF5724-F2DB-4608-93FE-9ECA5FFFBF52}" type="slidenum">
              <a:rPr lang="en-US" smtClean="0"/>
              <a:pPr/>
              <a:t>‹#›</a:t>
            </a:fld>
            <a:endParaRPr lang="en-US"/>
          </a:p>
        </p:txBody>
      </p:sp>
    </p:spTree>
    <p:extLst>
      <p:ext uri="{BB962C8B-B14F-4D97-AF65-F5344CB8AC3E}">
        <p14:creationId xmlns:p14="http://schemas.microsoft.com/office/powerpoint/2010/main" val="826289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bookbundle.program.uconn.edu/"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sso.bncollege.com/bes-sp/bessso/saml/uconnedu/fdcopt/logon"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studentloans.gov/"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22603D-F7A1-404C-9CB3-10C660273DF3}" type="slidenum">
              <a:rPr lang="en-US" smtClean="0"/>
              <a:t>1</a:t>
            </a:fld>
            <a:endParaRPr lang="en-US"/>
          </a:p>
        </p:txBody>
      </p:sp>
    </p:spTree>
    <p:extLst>
      <p:ext uri="{BB962C8B-B14F-4D97-AF65-F5344CB8AC3E}">
        <p14:creationId xmlns:p14="http://schemas.microsoft.com/office/powerpoint/2010/main" val="19832048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267200"/>
            <a:ext cx="5638800" cy="4876800"/>
          </a:xfrm>
        </p:spPr>
        <p:txBody>
          <a:bodyPr/>
          <a:lstStyle/>
          <a:p>
            <a:r>
              <a:rPr lang="en-US" sz="1600"/>
              <a:t>Dependent CEIN students—Parent can apply for PLUS</a:t>
            </a:r>
          </a:p>
          <a:p>
            <a:r>
              <a:rPr lang="en-US" sz="1600"/>
              <a:t>Go over app process</a:t>
            </a:r>
          </a:p>
          <a:p>
            <a:r>
              <a:rPr lang="en-US" sz="1600"/>
              <a:t>Parent will need to apply 3 separate times, three loan periods spring, summer, fall</a:t>
            </a:r>
          </a:p>
        </p:txBody>
      </p:sp>
      <p:sp>
        <p:nvSpPr>
          <p:cNvPr id="4" name="Slide Number Placeholder 3"/>
          <p:cNvSpPr>
            <a:spLocks noGrp="1"/>
          </p:cNvSpPr>
          <p:nvPr>
            <p:ph type="sldNum" sz="quarter" idx="10"/>
          </p:nvPr>
        </p:nvSpPr>
        <p:spPr/>
        <p:txBody>
          <a:bodyPr/>
          <a:lstStyle/>
          <a:p>
            <a:fld id="{2C1CB0FC-46EE-4312-80FA-CE2A1EEE17A9}" type="slidenum">
              <a:rPr lang="en-US" smtClean="0"/>
              <a:t>11</a:t>
            </a:fld>
            <a:endParaRPr lang="en-US"/>
          </a:p>
        </p:txBody>
      </p:sp>
    </p:spTree>
    <p:extLst>
      <p:ext uri="{BB962C8B-B14F-4D97-AF65-F5344CB8AC3E}">
        <p14:creationId xmlns:p14="http://schemas.microsoft.com/office/powerpoint/2010/main" val="13113610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03836" y="4343816"/>
            <a:ext cx="6399146" cy="4255356"/>
          </a:xfrm>
        </p:spPr>
        <p:txBody>
          <a:bodyPr/>
          <a:lstStyle/>
          <a:p>
            <a:endParaRPr lang="en-US"/>
          </a:p>
        </p:txBody>
      </p:sp>
      <p:sp>
        <p:nvSpPr>
          <p:cNvPr id="4" name="Slide Number Placeholder 3"/>
          <p:cNvSpPr>
            <a:spLocks noGrp="1"/>
          </p:cNvSpPr>
          <p:nvPr>
            <p:ph type="sldNum" sz="quarter" idx="10"/>
          </p:nvPr>
        </p:nvSpPr>
        <p:spPr/>
        <p:txBody>
          <a:bodyPr/>
          <a:lstStyle/>
          <a:p>
            <a:fld id="{81DF5724-F2DB-4608-93FE-9ECA5FFFBF52}" type="slidenum">
              <a:rPr lang="en-US" smtClean="0"/>
              <a:pPr/>
              <a:t>12</a:t>
            </a:fld>
            <a:endParaRPr lang="en-US"/>
          </a:p>
        </p:txBody>
      </p:sp>
    </p:spTree>
    <p:extLst>
      <p:ext uri="{BB962C8B-B14F-4D97-AF65-F5344CB8AC3E}">
        <p14:creationId xmlns:p14="http://schemas.microsoft.com/office/powerpoint/2010/main" val="20013451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a:p>
        </p:txBody>
      </p:sp>
      <p:sp>
        <p:nvSpPr>
          <p:cNvPr id="4" name="Slide Number Placeholder 3"/>
          <p:cNvSpPr>
            <a:spLocks noGrp="1"/>
          </p:cNvSpPr>
          <p:nvPr>
            <p:ph type="sldNum" sz="quarter" idx="10"/>
          </p:nvPr>
        </p:nvSpPr>
        <p:spPr/>
        <p:txBody>
          <a:bodyPr/>
          <a:lstStyle/>
          <a:p>
            <a:fld id="{EF22603D-F7A1-404C-9CB3-10C660273DF3}" type="slidenum">
              <a:rPr lang="en-US" smtClean="0"/>
              <a:t>14</a:t>
            </a:fld>
            <a:endParaRPr lang="en-US"/>
          </a:p>
        </p:txBody>
      </p:sp>
    </p:spTree>
    <p:extLst>
      <p:ext uri="{BB962C8B-B14F-4D97-AF65-F5344CB8AC3E}">
        <p14:creationId xmlns:p14="http://schemas.microsoft.com/office/powerpoint/2010/main" val="26766308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sz="1400" dirty="0"/>
              <a:t>Welcome to the Money Matters presentation presented by the Office of the Bursar and the Office of Student Financial Aid Services. </a:t>
            </a:r>
          </a:p>
        </p:txBody>
      </p:sp>
      <p:sp>
        <p:nvSpPr>
          <p:cNvPr id="4" name="Slide Number Placeholder 3"/>
          <p:cNvSpPr>
            <a:spLocks noGrp="1"/>
          </p:cNvSpPr>
          <p:nvPr>
            <p:ph type="sldNum" sz="quarter" idx="5"/>
          </p:nvPr>
        </p:nvSpPr>
        <p:spPr/>
        <p:txBody>
          <a:bodyPr/>
          <a:lstStyle/>
          <a:p>
            <a:fld id="{C6F6989A-C681-4D06-A582-C497CFF4A60A}" type="slidenum">
              <a:rPr lang="en-US" smtClean="0"/>
              <a:t>15</a:t>
            </a:fld>
            <a:endParaRPr lang="en-US"/>
          </a:p>
        </p:txBody>
      </p:sp>
    </p:spTree>
    <p:extLst>
      <p:ext uri="{BB962C8B-B14F-4D97-AF65-F5344CB8AC3E}">
        <p14:creationId xmlns:p14="http://schemas.microsoft.com/office/powerpoint/2010/main" val="28255874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sz="1400" dirty="0"/>
              <a:t>Here at UCONN, the Office of the Bursar….</a:t>
            </a:r>
          </a:p>
          <a:p>
            <a:pPr defTabSz="933237">
              <a:defRPr/>
            </a:pPr>
            <a:endParaRPr lang="en-US" sz="1400" dirty="0"/>
          </a:p>
          <a:p>
            <a:pPr defTabSz="933237">
              <a:defRPr/>
            </a:pPr>
            <a:r>
              <a:rPr lang="en-US" sz="1400" dirty="0"/>
              <a:t>bills for tuition and fees. Receives payment for tuition, fees and Issues refunds for overpayments on </a:t>
            </a:r>
            <a:r>
              <a:rPr lang="en-US" sz="1400" b="1" u="sng" dirty="0"/>
              <a:t>a</a:t>
            </a:r>
            <a:r>
              <a:rPr lang="en-US" sz="1400" dirty="0"/>
              <a:t> student’s account.  </a:t>
            </a:r>
          </a:p>
          <a:p>
            <a:pPr defTabSz="933237">
              <a:defRPr/>
            </a:pPr>
            <a:endParaRPr lang="en-US" sz="1400" dirty="0"/>
          </a:p>
          <a:p>
            <a:pPr defTabSz="933237">
              <a:defRPr/>
            </a:pPr>
            <a:r>
              <a:rPr lang="en-US" sz="1400" dirty="0"/>
              <a:t>Students might have overpayments refunded to them to pay for living expenses and or school supplies.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6F6989A-C681-4D06-A582-C497CFF4A60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53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50" dirty="0"/>
              <a:t>Fee bills at UConn are only issued electronically.  We do not issue paper bills and we do not mail paper bills.</a:t>
            </a:r>
          </a:p>
          <a:p>
            <a:endParaRPr lang="en-US" sz="95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950" dirty="0"/>
              <a:t>A quick and easy way to remember the due dates for the fee bills is “1881”.  1881 is the year UConn was founded.  Spring bills are due on the </a:t>
            </a:r>
            <a:r>
              <a:rPr lang="en-US" sz="950" b="1" u="sng" dirty="0"/>
              <a:t>1</a:t>
            </a:r>
            <a:r>
              <a:rPr lang="en-US" sz="950" b="1" u="sng" baseline="30000" dirty="0"/>
              <a:t>st</a:t>
            </a:r>
            <a:r>
              <a:rPr lang="en-US" sz="950" b="1" u="sng" dirty="0"/>
              <a:t> in January</a:t>
            </a:r>
            <a:r>
              <a:rPr lang="en-US" sz="950" dirty="0"/>
              <a:t>, and fall bills are due on the </a:t>
            </a:r>
            <a:r>
              <a:rPr lang="en-US" sz="950" b="1" u="sng" dirty="0"/>
              <a:t>8th in August.</a:t>
            </a:r>
            <a:endParaRPr lang="en-US" sz="950" u="sng" dirty="0"/>
          </a:p>
          <a:p>
            <a:endParaRPr lang="en-US" sz="950" dirty="0"/>
          </a:p>
          <a:p>
            <a:r>
              <a:rPr lang="en-US" sz="950" dirty="0"/>
              <a:t>Fall fee bills are posted in mid-June and Spring fee bills are posted in mid-November, titled “New Charge Notification”.  </a:t>
            </a:r>
          </a:p>
          <a:p>
            <a:endParaRPr lang="en-US" sz="950" dirty="0"/>
          </a:p>
          <a:p>
            <a:r>
              <a:rPr lang="en-US" sz="950" dirty="0"/>
              <a:t>All Office of the Bursar notifications are sent to the students UConn.edu email address. </a:t>
            </a:r>
          </a:p>
          <a:p>
            <a:endParaRPr lang="en-US" sz="950" dirty="0"/>
          </a:p>
          <a:p>
            <a:r>
              <a:rPr lang="en-US" sz="950" dirty="0"/>
              <a:t>Notifications may include when fee bills are issued, additional charges are added to your account, charges removed from your account, reminders about due dates, and other useful information.  Be sure to check your UConn.edu email address frequently for these notifications.</a:t>
            </a:r>
          </a:p>
          <a:p>
            <a:endParaRPr lang="en-US" sz="950" dirty="0"/>
          </a:p>
          <a:p>
            <a:r>
              <a:rPr lang="en-US" sz="950" dirty="0"/>
              <a:t>Please note that if you, the parent, or another party pays the fee bill, you will not be notified of new charges unless the student tells you. You will not be sent notifications from our offices, as the notifications go </a:t>
            </a:r>
            <a:r>
              <a:rPr lang="en-US" sz="950" b="1" dirty="0"/>
              <a:t>directly to the students </a:t>
            </a:r>
            <a:r>
              <a:rPr lang="en-US" sz="950" dirty="0"/>
              <a:t>UConn.edu email address.</a:t>
            </a:r>
          </a:p>
          <a:p>
            <a:endParaRPr lang="en-US" sz="950" dirty="0"/>
          </a:p>
          <a:p>
            <a:r>
              <a:rPr lang="en-US" sz="950" dirty="0"/>
              <a:t>Tuition and fee rates are available at bursar.uconn.edu, where you can select “Students/Parents” and then click on your program.  Please note that there may be other charges on your account that aren’t tuition and fees, for example room and board.</a:t>
            </a:r>
            <a:endParaRPr lang="en-US" sz="950" dirty="0">
              <a:cs typeface="Calibri"/>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6F6989A-C681-4D06-A582-C497CFF4A60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15670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82" indent="-174982">
              <a:buFont typeface="Arial" panose="020B0604020202020204" pitchFamily="34" charset="0"/>
              <a:buChar char="•"/>
            </a:pPr>
            <a:endParaRPr lang="en-US" sz="1100" dirty="0">
              <a:cs typeface="Calibri"/>
            </a:endParaRPr>
          </a:p>
          <a:p>
            <a:pPr marL="758255" lvl="1"/>
            <a:r>
              <a:rPr lang="en-US" sz="1100" dirty="0">
                <a:cs typeface="Calibri"/>
              </a:rPr>
              <a:t>For the CEIN Program Fees, please visit bursar.uconn.edu, click “Tuition &amp; Fees”, “Graduate Students”, scroll down to the bottom and click “CEIN Program Fees.”</a:t>
            </a:r>
          </a:p>
          <a:p>
            <a:pPr marL="758255" lvl="1"/>
            <a:endParaRPr lang="en-US" sz="1100" dirty="0">
              <a:cs typeface="Calibri"/>
            </a:endParaRPr>
          </a:p>
          <a:p>
            <a:pPr marL="758255" marR="0" lvl="1" indent="0" algn="l" defTabSz="914400" rtl="0" eaLnBrk="1" fontAlgn="auto" latinLnBrk="0" hangingPunct="1">
              <a:lnSpc>
                <a:spcPct val="100000"/>
              </a:lnSpc>
              <a:spcBef>
                <a:spcPts val="0"/>
              </a:spcBef>
              <a:spcAft>
                <a:spcPts val="0"/>
              </a:spcAft>
              <a:buClrTx/>
              <a:buSzTx/>
              <a:buFontTx/>
              <a:buNone/>
              <a:tabLst/>
              <a:defRPr/>
            </a:pPr>
            <a:r>
              <a:rPr lang="en-US" sz="1100" dirty="0">
                <a:cs typeface="Calibri"/>
              </a:rPr>
              <a:t>The CEIN Program Fees will give you a tuition and fee break down. </a:t>
            </a:r>
            <a:r>
              <a:rPr lang="en-US" sz="1100" dirty="0">
                <a:effectLst/>
                <a:latin typeface="Calibri" panose="020F0502020204030204" pitchFamily="34" charset="0"/>
                <a:ea typeface="Calibri" panose="020F0502020204030204" pitchFamily="34" charset="0"/>
              </a:rPr>
              <a:t>The per/credit rate will hold at $867 for the 2023 cohort</a:t>
            </a:r>
            <a:endParaRPr lang="en-US" sz="800" dirty="0">
              <a:cs typeface="Calibri"/>
            </a:endParaRPr>
          </a:p>
          <a:p>
            <a:pPr marL="758255" lvl="1"/>
            <a:endParaRPr lang="en-US" sz="1100" dirty="0">
              <a:cs typeface="Calibri"/>
            </a:endParaRPr>
          </a:p>
          <a:p>
            <a:pPr marL="758255" lvl="1"/>
            <a:endParaRPr lang="en-US" sz="1100" dirty="0">
              <a:cs typeface="Calibri"/>
            </a:endParaRPr>
          </a:p>
          <a:p>
            <a:pPr marL="758255" lvl="1"/>
            <a:r>
              <a:rPr lang="en-US" sz="1100" b="1" dirty="0">
                <a:cs typeface="Calibri"/>
              </a:rPr>
              <a:t>Mandatory Fees for Fall and Spring include the following….</a:t>
            </a:r>
          </a:p>
          <a:p>
            <a:pPr marL="758255" lvl="1"/>
            <a:endParaRPr lang="en-US" sz="1100" dirty="0">
              <a:cs typeface="Calibri"/>
            </a:endParaRPr>
          </a:p>
          <a:p>
            <a:pPr marL="986855" lvl="1" indent="-228600">
              <a:buFont typeface="+mj-lt"/>
              <a:buAutoNum type="arabicPeriod"/>
            </a:pPr>
            <a:endParaRPr lang="en-US" sz="1100" dirty="0">
              <a:solidFill>
                <a:srgbClr val="FF0000"/>
              </a:solidFill>
              <a:cs typeface="Calibri"/>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100" u="sng" dirty="0">
                <a:solidFill>
                  <a:srgbClr val="FF0000"/>
                </a:solidFill>
                <a:cs typeface="Calibri"/>
              </a:rPr>
              <a:t>1. )Transit Fee- ($89 Storrs and $24 for Regional Campuses)- </a:t>
            </a:r>
            <a:r>
              <a:rPr lang="en-US" sz="1100" b="1" dirty="0">
                <a:cs typeface="Calibri"/>
              </a:rPr>
              <a:t>Storrs</a:t>
            </a:r>
            <a:r>
              <a:rPr lang="en-US" sz="1100" dirty="0">
                <a:cs typeface="Calibri"/>
              </a:rPr>
              <a:t>- the </a:t>
            </a:r>
            <a:r>
              <a:rPr lang="en-US" sz="1600" b="0" i="0" dirty="0">
                <a:solidFill>
                  <a:srgbClr val="000000"/>
                </a:solidFill>
                <a:effectLst/>
                <a:latin typeface="Helvetica Neue"/>
              </a:rPr>
              <a:t>Fee supports the campus shuttle bus service, Safe Rides late at night and the Accessible Van Service (AVS). </a:t>
            </a:r>
            <a:r>
              <a:rPr lang="en-US" sz="1600" b="1" i="0" dirty="0">
                <a:solidFill>
                  <a:srgbClr val="000000"/>
                </a:solidFill>
                <a:effectLst/>
                <a:latin typeface="Helvetica Neue"/>
              </a:rPr>
              <a:t> Regional Students </a:t>
            </a:r>
            <a:r>
              <a:rPr lang="en-US" sz="1600" b="0" i="0" dirty="0">
                <a:solidFill>
                  <a:srgbClr val="000000"/>
                </a:solidFill>
                <a:effectLst/>
                <a:latin typeface="Helvetica Neue"/>
              </a:rPr>
              <a:t>(Hartford, Stamford, Waterbury)- Fee allows students access to the Connecticut Department of Transportation’s U-Pass program. U-Pass CT is valid for unlimited rides within Connecticut on all local &amp; express buses, CTfastrak, Shore Line East (rail), and intrastate New Haven (rail) services. </a:t>
            </a:r>
            <a:r>
              <a:rPr lang="en-US" sz="1600" b="1" i="0" dirty="0">
                <a:solidFill>
                  <a:srgbClr val="000000"/>
                </a:solidFill>
                <a:effectLst/>
                <a:latin typeface="Helvetica Neue"/>
              </a:rPr>
              <a:t>The Transit Fee </a:t>
            </a:r>
            <a:r>
              <a:rPr lang="en-US" sz="1600" b="0" i="0" dirty="0">
                <a:solidFill>
                  <a:srgbClr val="000000"/>
                </a:solidFill>
                <a:effectLst/>
                <a:latin typeface="Helvetica Neue"/>
              </a:rPr>
              <a:t>includes the cost of operations, vehicle purchase and maintenance, and administrative support.  Fee also pays the cost of the UConn WRTD bus pass program. </a:t>
            </a:r>
          </a:p>
          <a:p>
            <a:pPr marL="0" indent="0" algn="l">
              <a:buFont typeface="+mj-lt"/>
              <a:buNone/>
            </a:pPr>
            <a:endParaRPr lang="en-US" sz="1600" b="0" i="0" dirty="0">
              <a:solidFill>
                <a:srgbClr val="000000"/>
              </a:solidFill>
              <a:effectLst/>
              <a:latin typeface="Helvetica Neue"/>
              <a:cs typeface="Calibri"/>
            </a:endParaRPr>
          </a:p>
          <a:p>
            <a:pPr marL="0" indent="0" algn="l">
              <a:buFont typeface="+mj-lt"/>
              <a:buNone/>
            </a:pPr>
            <a:r>
              <a:rPr lang="en-US" sz="1100" u="sng" dirty="0">
                <a:cs typeface="Calibri"/>
              </a:rPr>
              <a:t>2.) Technology Fee- </a:t>
            </a:r>
            <a:r>
              <a:rPr lang="en-US" sz="1600" b="0" i="0" dirty="0">
                <a:solidFill>
                  <a:srgbClr val="000000"/>
                </a:solidFill>
                <a:effectLst/>
                <a:latin typeface="Helvetica Neue"/>
              </a:rPr>
              <a:t>Fee supports IT services that include hi-tech classrooms, software licensing and delivery, computers in common-use areas, and wireless. </a:t>
            </a:r>
          </a:p>
          <a:p>
            <a:pPr marL="0" indent="0" algn="l">
              <a:buFont typeface="+mj-lt"/>
              <a:buNone/>
            </a:pPr>
            <a:endParaRPr lang="en-US" sz="1100" b="0" i="0" dirty="0">
              <a:solidFill>
                <a:srgbClr val="000000"/>
              </a:solidFill>
              <a:effectLst/>
              <a:latin typeface="Helvetica Neue"/>
              <a:cs typeface="Calibri"/>
            </a:endParaRPr>
          </a:p>
          <a:p>
            <a:pPr marL="0" indent="0" algn="l">
              <a:buFont typeface="+mj-lt"/>
              <a:buNone/>
            </a:pPr>
            <a:r>
              <a:rPr lang="en-US" sz="1100" u="sng" dirty="0">
                <a:cs typeface="Calibri"/>
              </a:rPr>
              <a:t>3.) Infrastructure Fee- </a:t>
            </a:r>
            <a:r>
              <a:rPr lang="en-US" sz="1600" b="0" i="0" dirty="0">
                <a:solidFill>
                  <a:srgbClr val="000000"/>
                </a:solidFill>
                <a:effectLst/>
                <a:latin typeface="Helvetica Neue"/>
              </a:rPr>
              <a:t>Fee supports debt service associated with residence halls and partially supports Operating and Maintenance costs related to UConn 2000 construction projects as well as preventive and deferred maintenance.</a:t>
            </a:r>
            <a:endParaRPr lang="en-US" sz="1100" b="0" i="0" dirty="0">
              <a:solidFill>
                <a:srgbClr val="000000"/>
              </a:solidFill>
              <a:effectLst/>
              <a:latin typeface="Helvetica Neue"/>
              <a:cs typeface="Calibri"/>
            </a:endParaRPr>
          </a:p>
          <a:p>
            <a:pPr marL="0" indent="0" algn="l">
              <a:buFont typeface="+mj-lt"/>
              <a:buNone/>
            </a:pPr>
            <a:endParaRPr lang="en-US" sz="1100" b="0" i="0" dirty="0">
              <a:solidFill>
                <a:srgbClr val="000000"/>
              </a:solidFill>
              <a:effectLst/>
              <a:latin typeface="Helvetica Neue"/>
              <a:cs typeface="Calibri"/>
            </a:endParaRPr>
          </a:p>
          <a:p>
            <a:pPr marL="0" indent="0" algn="l">
              <a:buFont typeface="+mj-lt"/>
              <a:buNone/>
            </a:pPr>
            <a:r>
              <a:rPr lang="en-US" sz="1000" i="1" dirty="0">
                <a:effectLst/>
              </a:rPr>
              <a:t>The CEIN is not a traditional UNDERGRAD program. The program is a post-bachelor certificate, therefore we do not charge all the mandatory fees, such as a traditional UNDERGRAD student would see on their fee bill. </a:t>
            </a:r>
          </a:p>
          <a:p>
            <a:pPr marL="0" indent="0" algn="l">
              <a:buFont typeface="+mj-lt"/>
              <a:buNone/>
            </a:pPr>
            <a:endParaRPr lang="en-US" sz="1000" b="1" i="0" dirty="0">
              <a:effectLst/>
              <a:cs typeface="Calibri"/>
            </a:endParaRPr>
          </a:p>
          <a:p>
            <a:pPr marL="0" indent="0" algn="l">
              <a:buFont typeface="+mj-lt"/>
              <a:buNone/>
            </a:pPr>
            <a:r>
              <a:rPr lang="en-US" sz="1000" b="1" i="0" dirty="0">
                <a:effectLst/>
                <a:cs typeface="Calibri"/>
              </a:rPr>
              <a:t>Waivable fees..</a:t>
            </a:r>
          </a:p>
          <a:p>
            <a:pPr marL="0" indent="0" algn="l">
              <a:buFont typeface="+mj-lt"/>
              <a:buNone/>
            </a:pPr>
            <a:endParaRPr lang="en-US" sz="1100" dirty="0">
              <a:cs typeface="Calibri"/>
            </a:endParaRPr>
          </a:p>
          <a:p>
            <a:r>
              <a:rPr lang="en-US" sz="1100" dirty="0"/>
              <a:t>Full-time students are required to carry health insurance.  If they are covered under another plan, they can waive the $2946 cost.</a:t>
            </a:r>
          </a:p>
          <a:p>
            <a:endParaRPr lang="en-US" sz="1100" dirty="0"/>
          </a:p>
          <a:p>
            <a:r>
              <a:rPr lang="en-US" sz="1100" dirty="0"/>
              <a:t>If they do not waive the plan by September 15</a:t>
            </a:r>
            <a:r>
              <a:rPr lang="en-US" sz="1100" baseline="30000" dirty="0"/>
              <a:t>th</a:t>
            </a:r>
            <a:r>
              <a:rPr lang="en-US" sz="1100" dirty="0"/>
              <a:t> each year, they will be responsible for the cost for that academic year.  </a:t>
            </a:r>
          </a:p>
          <a:p>
            <a:endParaRPr lang="en-US" sz="1100" dirty="0"/>
          </a:p>
          <a:p>
            <a:r>
              <a:rPr lang="en-US" sz="1100" dirty="0"/>
              <a:t>This waiver only lasts one year.  </a:t>
            </a:r>
            <a:r>
              <a:rPr lang="en-US" sz="1100" b="1" u="sng" dirty="0"/>
              <a:t>They must waive it each year </a:t>
            </a:r>
            <a:r>
              <a:rPr lang="en-US" sz="1100" dirty="0"/>
              <a:t>if they do not wish to enroll in the health insurance plan.</a:t>
            </a:r>
          </a:p>
          <a:p>
            <a:endParaRPr lang="en-US"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effectLst/>
                <a:latin typeface="Calibri" panose="020F0502020204030204" pitchFamily="34" charset="0"/>
                <a:ea typeface="Calibri" panose="020F0502020204030204" pitchFamily="34" charset="0"/>
              </a:rPr>
              <a:t>The CEIN population will be billed the $285 Barnes and Noble Fee due to being in the UNDERGRAD career. This is new for this upcoming Spring and CEIN students may have to opt out of that charge. </a:t>
            </a:r>
            <a:endParaRPr lang="en-US" sz="800" dirty="0"/>
          </a:p>
          <a:p>
            <a:endParaRPr lang="en-US" sz="1100" dirty="0"/>
          </a:p>
          <a:p>
            <a:pPr marL="758255" lvl="1" indent="0">
              <a:buFont typeface="+mj-lt"/>
              <a:buNone/>
            </a:pPr>
            <a:endParaRPr lang="en-US" sz="1100" dirty="0">
              <a:cs typeface="Calibri"/>
            </a:endParaRPr>
          </a:p>
          <a:p>
            <a:pPr marL="758255" lvl="1" indent="0">
              <a:buFont typeface="+mj-lt"/>
              <a:buNone/>
            </a:pPr>
            <a:endParaRPr lang="en-US" sz="1100" dirty="0">
              <a:cs typeface="Calibri"/>
            </a:endParaRPr>
          </a:p>
          <a:p>
            <a:pPr marL="758255" lvl="1" indent="0">
              <a:buFont typeface="+mj-lt"/>
              <a:buNone/>
            </a:pPr>
            <a:endParaRPr lang="en-US" sz="1100" dirty="0">
              <a:cs typeface="Calibri"/>
            </a:endParaRP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6F6989A-C681-4D06-A582-C497CFF4A60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59609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ctr">
              <a:lnSpc>
                <a:spcPct val="107000"/>
              </a:lnSpc>
              <a:spcBef>
                <a:spcPts val="0"/>
              </a:spcBef>
              <a:spcAft>
                <a:spcPts val="800"/>
              </a:spcAft>
            </a:pPr>
            <a:r>
              <a:rPr lang="en-US"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Husky Book Bundle Program is through a partnership with Barnes &amp; Noble.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12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the program will help reduce the cost of traditional textbooks up to 50%!!</a:t>
            </a:r>
          </a:p>
          <a:p>
            <a:pPr marL="0" marR="0" algn="ctr">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Calibri" panose="020F0502020204030204" pitchFamily="34" charset="0"/>
              </a:rPr>
              <a:t>The Husky Book Bundle is a textbook savings program that delivers student course materials at a reduced price.</a:t>
            </a:r>
          </a:p>
          <a:p>
            <a:pPr marL="0" marR="0">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Calibri" panose="020F0502020204030204" pitchFamily="34" charset="0"/>
              </a:rPr>
              <a:t>The program will provide an affordable</a:t>
            </a:r>
            <a:r>
              <a:rPr lang="en-US" sz="1200" b="1" dirty="0">
                <a:effectLst/>
                <a:latin typeface="Calibri" panose="020F0502020204030204" pitchFamily="34" charset="0"/>
                <a:ea typeface="Calibri" panose="020F0502020204030204" pitchFamily="34" charset="0"/>
                <a:cs typeface="Calibri" panose="020F0502020204030204" pitchFamily="34" charset="0"/>
              </a:rPr>
              <a:t> </a:t>
            </a:r>
            <a:r>
              <a:rPr lang="en-US" sz="1200" dirty="0">
                <a:effectLst/>
                <a:latin typeface="Calibri" panose="020F0502020204030204" pitchFamily="34" charset="0"/>
                <a:ea typeface="Calibri" panose="020F0502020204030204" pitchFamily="34" charset="0"/>
                <a:cs typeface="Calibri" panose="020F0502020204030204" pitchFamily="34" charset="0"/>
              </a:rPr>
              <a:t>option and supports student success by ensuring every participating student is prepared for the first day of class.</a:t>
            </a:r>
          </a:p>
          <a:p>
            <a:pPr marL="0" marR="0">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program is only available to full-time undergraduate students. The $285 Husky Book Bundle </a:t>
            </a:r>
            <a:r>
              <a:rPr lang="en-US"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RENTAL</a:t>
            </a: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fee will be charged directly to the student's fee bill. </a:t>
            </a:r>
          </a:p>
          <a:p>
            <a:pPr marL="0" marR="0">
              <a:lnSpc>
                <a:spcPct val="107000"/>
              </a:lnSpc>
              <a:spcBef>
                <a:spcPts val="0"/>
              </a:spcBef>
              <a:spcAft>
                <a:spcPts val="800"/>
              </a:spcAft>
            </a:pPr>
            <a:endPar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dirty="0">
                <a:effectLst/>
                <a:latin typeface="Calibri" panose="020F0502020204030204" pitchFamily="34" charset="0"/>
                <a:ea typeface="Calibri" panose="020F0502020204030204" pitchFamily="34" charset="0"/>
                <a:cs typeface="Calibri" panose="020F0502020204030204" pitchFamily="34" charset="0"/>
              </a:rPr>
              <a:t>The student can </a:t>
            </a: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opt-out of the program</a:t>
            </a:r>
            <a:r>
              <a:rPr lang="en-US"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IF </a:t>
            </a: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student wishes not to enroll in the Husky Book Bundle Program, they will have the </a:t>
            </a:r>
            <a:r>
              <a:rPr lang="en-US" sz="1200" dirty="0">
                <a:solidFill>
                  <a:srgbClr val="000000"/>
                </a:solidFill>
                <a:effectLst/>
                <a:latin typeface="IBM Plex Sans" panose="020B0503050203000203" pitchFamily="34" charset="0"/>
                <a:ea typeface="Calibri" panose="020F0502020204030204" pitchFamily="34" charset="0"/>
              </a:rPr>
              <a:t>option to opt-out of this program. The opt-out period for each semester is open 30 days prior to the first day of class and ends on the 10</a:t>
            </a:r>
            <a:r>
              <a:rPr lang="en-US" sz="1200" baseline="30000" dirty="0">
                <a:solidFill>
                  <a:srgbClr val="000000"/>
                </a:solidFill>
                <a:effectLst/>
                <a:latin typeface="IBM Plex Sans" panose="020B0503050203000203" pitchFamily="34" charset="0"/>
                <a:ea typeface="Calibri" panose="020F0502020204030204" pitchFamily="34" charset="0"/>
              </a:rPr>
              <a:t>th</a:t>
            </a:r>
            <a:r>
              <a:rPr lang="en-US" sz="1200" dirty="0">
                <a:solidFill>
                  <a:srgbClr val="000000"/>
                </a:solidFill>
                <a:effectLst/>
                <a:latin typeface="IBM Plex Sans" panose="020B0503050203000203" pitchFamily="34" charset="0"/>
                <a:ea typeface="Calibri" panose="020F0502020204030204" pitchFamily="34" charset="0"/>
              </a:rPr>
              <a:t> day of class.  Once opted out, you will </a:t>
            </a:r>
            <a:r>
              <a:rPr lang="en-US" sz="1200" u="sng" dirty="0">
                <a:solidFill>
                  <a:srgbClr val="000000"/>
                </a:solidFill>
                <a:effectLst/>
                <a:latin typeface="IBM Plex Sans" panose="020B0503050203000203" pitchFamily="34" charset="0"/>
                <a:ea typeface="Calibri" panose="020F0502020204030204" pitchFamily="34" charset="0"/>
              </a:rPr>
              <a:t>not</a:t>
            </a:r>
            <a:r>
              <a:rPr lang="en-US" sz="1200" dirty="0">
                <a:solidFill>
                  <a:srgbClr val="000000"/>
                </a:solidFill>
                <a:effectLst/>
                <a:latin typeface="IBM Plex Sans" panose="020B0503050203000203" pitchFamily="34" charset="0"/>
                <a:ea typeface="Calibri" panose="020F0502020204030204" pitchFamily="34" charset="0"/>
              </a:rPr>
              <a:t> receive access to your materials and will be responsible for purchasing all required course materials from the UConn Bookstore. </a:t>
            </a: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If the students wishes not to be charged full price for the course materials, they must return all course materials at the end of the session the </a:t>
            </a:r>
            <a:r>
              <a:rPr lang="en-US" sz="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the</a:t>
            </a: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bookstore. </a:t>
            </a:r>
            <a:endParaRPr lang="en-US" sz="1200" dirty="0">
              <a:solidFill>
                <a:srgbClr val="000000"/>
              </a:solidFill>
              <a:effectLst/>
              <a:latin typeface="IBM Plex Sans" panose="020B0503050203000203" pitchFamily="34" charset="0"/>
              <a:ea typeface="Calibri" panose="020F0502020204030204" pitchFamily="34" charset="0"/>
            </a:endParaRPr>
          </a:p>
          <a:p>
            <a:pPr marL="0" marR="0">
              <a:lnSpc>
                <a:spcPct val="107000"/>
              </a:lnSpc>
              <a:spcBef>
                <a:spcPts val="0"/>
              </a:spcBef>
              <a:spcAft>
                <a:spcPts val="800"/>
              </a:spcAft>
            </a:pPr>
            <a:endPar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dirty="0">
                <a:solidFill>
                  <a:srgbClr val="000000"/>
                </a:solidFill>
                <a:effectLst/>
                <a:latin typeface="IBM Plex Sans" panose="020B0503050203000203" pitchFamily="34" charset="0"/>
                <a:ea typeface="Calibri" panose="020F0502020204030204" pitchFamily="34" charset="0"/>
              </a:rPr>
              <a:t>Please visit the links mentioned shown in the slide for more information on the program and to opt out of the Husky Book Bundle Program. </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Info: </a:t>
            </a:r>
            <a:r>
              <a:rPr kumimoji="0" lang="en-US" sz="1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hlinkClick r:id="rId3">
                  <a:extLst>
                    <a:ext uri="{A12FA001-AC4F-418D-AE19-62706E023703}">
                      <ahyp:hlinkClr xmlns:ahyp="http://schemas.microsoft.com/office/drawing/2018/hyperlinkcolor" val="tx"/>
                    </a:ext>
                  </a:extLst>
                </a:hlinkClick>
              </a:rPr>
              <a:t>https://bookbundle.program.uconn.edu/</a:t>
            </a:r>
            <a:endParaRPr kumimoji="0" lang="en-US" sz="1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Opt-Out: </a:t>
            </a:r>
            <a:r>
              <a:rPr kumimoji="0" lang="en-US" sz="1200" b="1" i="0" u="sng" strike="noStrike" kern="1200" cap="none" spc="0" normalizeH="0" baseline="0" noProof="0" dirty="0">
                <a:ln>
                  <a:noFill/>
                </a:ln>
                <a:solidFill>
                  <a:srgbClr val="053C7F"/>
                </a:solidFill>
                <a:effectLst/>
                <a:uLnTx/>
                <a:uFillTx/>
                <a:latin typeface="Arial" panose="020B0604020202020204" pitchFamily="34" charset="0"/>
                <a:ea typeface="Calibri" panose="020F0502020204030204" pitchFamily="34" charset="0"/>
                <a:cs typeface="Arial" panose="020B0604020202020204" pitchFamily="34" charset="0"/>
                <a:hlinkClick r:id="rId4"/>
              </a:rPr>
              <a:t>https://sso.bncollege.com/bes-sp/bessso/saml/uconnedu/fdcopt/logon</a:t>
            </a:r>
            <a:endParaRPr kumimoji="0" lang="en-US" sz="1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81DF5724-F2DB-4608-93FE-9ECA5FFFBF52}" type="slidenum">
              <a:rPr lang="en-US" smtClean="0"/>
              <a:pPr/>
              <a:t>19</a:t>
            </a:fld>
            <a:endParaRPr lang="en-US"/>
          </a:p>
        </p:txBody>
      </p:sp>
    </p:spTree>
    <p:extLst>
      <p:ext uri="{BB962C8B-B14F-4D97-AF65-F5344CB8AC3E}">
        <p14:creationId xmlns:p14="http://schemas.microsoft.com/office/powerpoint/2010/main" val="15537092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The student can view their fee bill in student admin as well as Flywire the payment software. Once the student pulls up their fee bill, it is important to understand what each section means.</a:t>
            </a:r>
          </a:p>
          <a:p>
            <a:endParaRPr lang="en-US" sz="1100" dirty="0"/>
          </a:p>
          <a:p>
            <a:r>
              <a:rPr lang="en-US" sz="1100" dirty="0"/>
              <a:t>The top section states charges, or in other words, tuition, fees, and any other expenses they will have to pay for.  There will be a due date for each charge.</a:t>
            </a:r>
          </a:p>
          <a:p>
            <a:endParaRPr lang="en-US" sz="1100" dirty="0"/>
          </a:p>
          <a:p>
            <a:r>
              <a:rPr lang="en-US" sz="1100" dirty="0"/>
              <a:t>The next section is the credits section.  This section represents any payments they have made out-of-pocket, loans, scholarships, waivers, or anything else that will pay their bill.</a:t>
            </a:r>
          </a:p>
          <a:p>
            <a:endParaRPr lang="en-US" sz="1100" dirty="0"/>
          </a:p>
          <a:p>
            <a:r>
              <a:rPr lang="en-US" sz="1100" dirty="0"/>
              <a:t>Refunds are given if the bill is overpaid. If a </a:t>
            </a:r>
            <a:r>
              <a:rPr lang="en-US" sz="1100" b="1" dirty="0"/>
              <a:t>parent </a:t>
            </a:r>
            <a:r>
              <a:rPr lang="en-US" sz="1100" dirty="0"/>
              <a:t>has taken out a </a:t>
            </a:r>
            <a:r>
              <a:rPr lang="en-US" sz="1100" u="sng" dirty="0"/>
              <a:t>parent loan</a:t>
            </a:r>
            <a:r>
              <a:rPr lang="en-US" sz="1100" dirty="0"/>
              <a:t>, the amount will be refunded to them.</a:t>
            </a:r>
            <a:endParaRPr lang="en-US" sz="1100" dirty="0">
              <a:cs typeface="Calibri"/>
            </a:endParaRPr>
          </a:p>
          <a:p>
            <a:endParaRPr lang="en-US" sz="1100" dirty="0"/>
          </a:p>
          <a:p>
            <a:r>
              <a:rPr lang="en-US" sz="1100" dirty="0"/>
              <a:t>Anticipated Deferrals are payments that are expected to come in and post on their account. </a:t>
            </a:r>
            <a:endParaRPr lang="en-US" sz="1100" dirty="0">
              <a:cs typeface="Calibri" panose="020F0502020204030204"/>
            </a:endParaRPr>
          </a:p>
          <a:p>
            <a:endParaRPr lang="en-US" sz="1100" dirty="0"/>
          </a:p>
          <a:p>
            <a:r>
              <a:rPr lang="en-US" sz="1100" dirty="0"/>
              <a:t>Deferrals are most commonly placed when UConn is expecting a loan or scholarship to pay for their bill.  Please note that if the funds do not come in, they will be responsible for the balance that remains.</a:t>
            </a:r>
            <a:endParaRPr lang="en-US" sz="1100" dirty="0">
              <a:cs typeface="Calibri" panose="020F0502020204030204"/>
            </a:endParaRPr>
          </a:p>
          <a:p>
            <a:endParaRPr lang="en-US" sz="1100" dirty="0"/>
          </a:p>
          <a:p>
            <a:r>
              <a:rPr lang="en-US" sz="1100" dirty="0"/>
              <a:t>The balance at the bottom of the screen is the amount they owe.  If the balance is negative, it means the account has been overpaid. In this case, they may receive a refund.</a:t>
            </a:r>
            <a:endParaRPr lang="en-US" sz="1100" dirty="0">
              <a:cs typeface="Calibri"/>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6F6989A-C681-4D06-A582-C497CFF4A60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9610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student can also view their fee bill in Flywire our payment software. </a:t>
            </a:r>
          </a:p>
          <a:p>
            <a:endParaRPr lang="en-US" dirty="0"/>
          </a:p>
          <a:p>
            <a:r>
              <a:rPr lang="en-US" dirty="0"/>
              <a:t>The bill does look different compared to the student admin version. The Flywire fee bill will still show the charges, due date, payments and deferrals that are on the account. In Flywire, you will be able to select the session, download and print with the UCONN logo and address on the fee bill. </a:t>
            </a:r>
          </a:p>
        </p:txBody>
      </p:sp>
      <p:sp>
        <p:nvSpPr>
          <p:cNvPr id="4" name="Slide Number Placeholder 3"/>
          <p:cNvSpPr>
            <a:spLocks noGrp="1"/>
          </p:cNvSpPr>
          <p:nvPr>
            <p:ph type="sldNum" sz="quarter" idx="5"/>
          </p:nvPr>
        </p:nvSpPr>
        <p:spPr/>
        <p:txBody>
          <a:bodyPr/>
          <a:lstStyle/>
          <a:p>
            <a:fld id="{81DF5724-F2DB-4608-93FE-9ECA5FFFBF52}" type="slidenum">
              <a:rPr lang="en-US" smtClean="0"/>
              <a:pPr/>
              <a:t>21</a:t>
            </a:fld>
            <a:endParaRPr lang="en-US"/>
          </a:p>
        </p:txBody>
      </p:sp>
    </p:spTree>
    <p:extLst>
      <p:ext uri="{BB962C8B-B14F-4D97-AF65-F5344CB8AC3E}">
        <p14:creationId xmlns:p14="http://schemas.microsoft.com/office/powerpoint/2010/main" val="11528786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sz="1400"/>
          </a:p>
          <a:p>
            <a:endParaRPr lang="en-US"/>
          </a:p>
        </p:txBody>
      </p:sp>
      <p:sp>
        <p:nvSpPr>
          <p:cNvPr id="4" name="Slide Number Placeholder 3"/>
          <p:cNvSpPr>
            <a:spLocks noGrp="1"/>
          </p:cNvSpPr>
          <p:nvPr>
            <p:ph type="sldNum" sz="quarter" idx="10"/>
          </p:nvPr>
        </p:nvSpPr>
        <p:spPr/>
        <p:txBody>
          <a:bodyPr/>
          <a:lstStyle/>
          <a:p>
            <a:fld id="{EF22603D-F7A1-404C-9CB3-10C660273DF3}" type="slidenum">
              <a:rPr lang="en-US" smtClean="0"/>
              <a:t>2</a:t>
            </a:fld>
            <a:endParaRPr lang="en-US"/>
          </a:p>
        </p:txBody>
      </p:sp>
    </p:spTree>
    <p:extLst>
      <p:ext uri="{BB962C8B-B14F-4D97-AF65-F5344CB8AC3E}">
        <p14:creationId xmlns:p14="http://schemas.microsoft.com/office/powerpoint/2010/main" val="30186268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once the student gets a new charge notification, what should the student do?</a:t>
            </a:r>
          </a:p>
          <a:p>
            <a:endParaRPr lang="en-US" dirty="0"/>
          </a:p>
          <a:p>
            <a:r>
              <a:rPr lang="en-US" dirty="0"/>
              <a:t>Log into their Student Admin account online at studentadmin.uconn.edu.  Student Admin is the only place they will be able to access their fee bill.</a:t>
            </a:r>
          </a:p>
          <a:p>
            <a:endParaRPr lang="en-US" dirty="0"/>
          </a:p>
          <a:p>
            <a:r>
              <a:rPr lang="en-US" dirty="0"/>
              <a:t>Click Bursar Services and then click View Fee Bill. The student will be able to click “Account Activity”, select current or past semester, download and print a fee bill. All fee bills will have the UConn logo and address.</a:t>
            </a:r>
          </a:p>
          <a:p>
            <a:endParaRPr lang="en-US" dirty="0"/>
          </a:p>
        </p:txBody>
      </p:sp>
      <p:sp>
        <p:nvSpPr>
          <p:cNvPr id="4" name="Slide Number Placeholder 3"/>
          <p:cNvSpPr>
            <a:spLocks noGrp="1"/>
          </p:cNvSpPr>
          <p:nvPr>
            <p:ph type="sldNum" sz="quarter" idx="5"/>
          </p:nvPr>
        </p:nvSpPr>
        <p:spPr/>
        <p:txBody>
          <a:bodyPr/>
          <a:lstStyle/>
          <a:p>
            <a:fld id="{C6F6989A-C681-4D06-A582-C497CFF4A60A}" type="slidenum">
              <a:rPr lang="en-US" smtClean="0"/>
              <a:t>22</a:t>
            </a:fld>
            <a:endParaRPr lang="en-US"/>
          </a:p>
        </p:txBody>
      </p:sp>
    </p:spTree>
    <p:extLst>
      <p:ext uri="{BB962C8B-B14F-4D97-AF65-F5344CB8AC3E}">
        <p14:creationId xmlns:p14="http://schemas.microsoft.com/office/powerpoint/2010/main" val="34504382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dirty="0"/>
              <a:t>There are multiple ways to pay the fee bill.</a:t>
            </a:r>
          </a:p>
          <a:p>
            <a:endParaRPr lang="en-US" sz="900" dirty="0"/>
          </a:p>
          <a:p>
            <a:r>
              <a:rPr lang="en-US" sz="900" dirty="0"/>
              <a:t>Electronic payment options are the fastest and most secure methods of payment.  To make a payment online, log into </a:t>
            </a:r>
            <a:r>
              <a:rPr lang="en-US" sz="900" dirty="0" err="1"/>
              <a:t>StudentAdmin</a:t>
            </a:r>
            <a:r>
              <a:rPr lang="en-US" sz="900" dirty="0"/>
              <a:t>, click on Bursar Services and then Pay Bill &amp; Authorize Users to be directed to our payment website.</a:t>
            </a:r>
          </a:p>
          <a:p>
            <a:endParaRPr lang="en-US" sz="900" dirty="0"/>
          </a:p>
          <a:p>
            <a:r>
              <a:rPr lang="en-US" sz="900" dirty="0"/>
              <a:t>E-checks, or electronic checks, uses your banking information to process a secure payment online.  There is </a:t>
            </a:r>
            <a:r>
              <a:rPr lang="en-US" sz="900" b="1" dirty="0">
                <a:solidFill>
                  <a:srgbClr val="FF0000"/>
                </a:solidFill>
              </a:rPr>
              <a:t>no fee </a:t>
            </a:r>
            <a:r>
              <a:rPr lang="en-US" sz="900" dirty="0"/>
              <a:t>to pay via e-check.</a:t>
            </a:r>
          </a:p>
          <a:p>
            <a:endParaRPr lang="en-US" sz="900" dirty="0"/>
          </a:p>
          <a:p>
            <a:r>
              <a:rPr lang="en-US" sz="900" dirty="0"/>
              <a:t>Credit cards can be used online as well. To use a credit card, you will be charged a 2.75% convenience fee.  </a:t>
            </a:r>
          </a:p>
          <a:p>
            <a:endParaRPr lang="en-US" sz="900" dirty="0"/>
          </a:p>
          <a:p>
            <a:r>
              <a:rPr lang="en-US" sz="900" dirty="0"/>
              <a:t>For international students, they can pay their bill via wire transfer through Western Union.</a:t>
            </a:r>
          </a:p>
          <a:p>
            <a:endParaRPr lang="en-US" sz="900" dirty="0"/>
          </a:p>
          <a:p>
            <a:r>
              <a:rPr lang="en-US" sz="900" dirty="0"/>
              <a:t>The student can still mail a check, bank check, money order, or a 529 payment, but know that there may be delays in processing depending on the mail system. </a:t>
            </a:r>
          </a:p>
          <a:p>
            <a:endParaRPr lang="en-US" sz="900" dirty="0"/>
          </a:p>
          <a:p>
            <a:r>
              <a:rPr lang="en-US" sz="900" dirty="0"/>
              <a:t>You can also use our drop box at the Storrs campus or any regional campus, which accepts checks, bank checks, money orders, and 529 payments.  </a:t>
            </a:r>
          </a:p>
          <a:p>
            <a:endParaRPr lang="en-US" sz="900" b="1" i="1" u="sng" dirty="0"/>
          </a:p>
          <a:p>
            <a:r>
              <a:rPr lang="en-US" sz="900" b="1" i="1" u="sng" dirty="0"/>
              <a:t>Please do not mail or place cash in the drop box!!</a:t>
            </a:r>
          </a:p>
          <a:p>
            <a:endParaRPr lang="en-US" sz="900" dirty="0"/>
          </a:p>
          <a:p>
            <a:r>
              <a:rPr lang="en-US" sz="900" dirty="0"/>
              <a:t>If you can’t pay your bill at once, we offer payment plans!  We have 6 new payment plans for the Fall and spring sessions. </a:t>
            </a:r>
            <a:r>
              <a:rPr lang="en-US" sz="900" dirty="0">
                <a:highlight>
                  <a:srgbClr val="FFFF00"/>
                </a:highlight>
              </a:rPr>
              <a:t>Payment plans are open to anyone who owes a balance over $300. We do not offer payment plans during the summer and winter sessions. </a:t>
            </a:r>
          </a:p>
          <a:p>
            <a:endParaRPr lang="en-US" sz="900" dirty="0"/>
          </a:p>
          <a:p>
            <a:r>
              <a:rPr lang="en-US" sz="900" dirty="0"/>
              <a:t>For more information on our payment plans, please visit our website!</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6F6989A-C681-4D06-A582-C497CFF4A60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55192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sz="1400" dirty="0"/>
              <a:t>Most UConn students receive some form of refund during their studies.</a:t>
            </a:r>
          </a:p>
          <a:p>
            <a:pPr>
              <a:lnSpc>
                <a:spcPct val="90000"/>
              </a:lnSpc>
            </a:pPr>
            <a:endParaRPr lang="en-US" sz="1400" dirty="0"/>
          </a:p>
          <a:p>
            <a:pPr>
              <a:lnSpc>
                <a:spcPct val="90000"/>
              </a:lnSpc>
            </a:pPr>
            <a:r>
              <a:rPr lang="en-US" sz="1400" dirty="0"/>
              <a:t>Refund checks for the beginning of a semester will be issued within 14 days of Financial Aid disbursement.</a:t>
            </a:r>
          </a:p>
          <a:p>
            <a:pPr>
              <a:lnSpc>
                <a:spcPct val="90000"/>
              </a:lnSpc>
            </a:pPr>
            <a:endParaRPr lang="en-US" sz="1400" dirty="0"/>
          </a:p>
          <a:p>
            <a:pPr defTabSz="933237">
              <a:lnSpc>
                <a:spcPct val="90000"/>
              </a:lnSpc>
              <a:defRPr/>
            </a:pPr>
            <a:r>
              <a:rPr lang="en-US" sz="1400" b="1" dirty="0"/>
              <a:t>Checks are not available for in-person pickup.  </a:t>
            </a:r>
            <a:r>
              <a:rPr lang="en-US" sz="1400" dirty="0"/>
              <a:t>Refund checks are cut on Wednesday and mailed to the address on file.</a:t>
            </a:r>
          </a:p>
          <a:p>
            <a:pPr>
              <a:lnSpc>
                <a:spcPct val="90000"/>
              </a:lnSpc>
            </a:pPr>
            <a:endParaRPr lang="en-US" sz="1400" dirty="0"/>
          </a:p>
          <a:p>
            <a:pPr>
              <a:lnSpc>
                <a:spcPct val="90000"/>
              </a:lnSpc>
            </a:pPr>
            <a:r>
              <a:rPr lang="en-US" sz="1400" b="1" dirty="0"/>
              <a:t>Due to these reasons, we recommend all students to enroll in direct deposit.</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6F6989A-C681-4D06-A582-C497CFF4A60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71468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dirty="0"/>
              <a:t>Per </a:t>
            </a:r>
            <a:r>
              <a:rPr lang="en-US" sz="1800" b="1" dirty="0"/>
              <a:t>FERPA</a:t>
            </a:r>
            <a:r>
              <a:rPr lang="en-US" sz="1800" dirty="0"/>
              <a:t>, the Family Educational Rights and Privacy Act of 1974, the student owns their educational records.  However, there are certain circumstances in which the student can </a:t>
            </a:r>
            <a:r>
              <a:rPr lang="en-US" sz="1800" u="sng" dirty="0"/>
              <a:t>allow others access to their records</a:t>
            </a:r>
            <a:r>
              <a:rPr lang="en-US" sz="1800" dirty="0"/>
              <a:t>.</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FERPA code refers to a federal law requiring students to create a pin code for any individual wishing to speak on behalf of their account besides themselves.</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Font typeface="+mj-l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6F6989A-C681-4D06-A582-C497CFF4A60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72120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sz="1000" dirty="0"/>
              <a:t>The student can set up 3 types of access for a parent or guardian by…</a:t>
            </a:r>
          </a:p>
          <a:p>
            <a:pPr defTabSz="933237">
              <a:defRPr/>
            </a:pPr>
            <a:endParaRPr lang="en-US" sz="1000" dirty="0"/>
          </a:p>
          <a:p>
            <a:pPr marL="342900" marR="0" indent="-342900">
              <a:lnSpc>
                <a:spcPct val="107000"/>
              </a:lnSpc>
              <a:spcBef>
                <a:spcPts val="0"/>
              </a:spcBef>
              <a:spcAft>
                <a:spcPts val="800"/>
              </a:spcAft>
              <a:buFont typeface="+mj-lt"/>
              <a:buAutoNum type="arabicPeriod"/>
            </a:pPr>
            <a:r>
              <a:rPr lang="en-US" sz="800" dirty="0">
                <a:effectLst/>
                <a:latin typeface="Calibri" panose="020F0502020204030204" pitchFamily="34" charset="0"/>
                <a:ea typeface="Calibri" panose="020F0502020204030204" pitchFamily="34" charset="0"/>
                <a:cs typeface="Times New Roman" panose="02020603050405020304" pitchFamily="18" charset="0"/>
              </a:rPr>
              <a:t>By visiting </a:t>
            </a:r>
            <a:r>
              <a:rPr lang="en-US" sz="800" b="1" dirty="0">
                <a:effectLst/>
                <a:latin typeface="Calibri" panose="020F0502020204030204" pitchFamily="34" charset="0"/>
                <a:ea typeface="Calibri" panose="020F0502020204030204" pitchFamily="34" charset="0"/>
                <a:cs typeface="Times New Roman" panose="02020603050405020304" pitchFamily="18" charset="0"/>
              </a:rPr>
              <a:t>ferpa.uconn.edu or scanning the QR code</a:t>
            </a:r>
          </a:p>
          <a:p>
            <a:pPr marL="342900" marR="0" indent="-342900">
              <a:lnSpc>
                <a:spcPct val="107000"/>
              </a:lnSpc>
              <a:spcBef>
                <a:spcPts val="0"/>
              </a:spcBef>
              <a:spcAft>
                <a:spcPts val="800"/>
              </a:spcAft>
              <a:buFont typeface="+mj-lt"/>
              <a:buAutoNum type="arabicPeriod"/>
            </a:pPr>
            <a:r>
              <a:rPr lang="en-US" sz="800" dirty="0">
                <a:effectLst/>
                <a:latin typeface="Calibri" panose="020F0502020204030204" pitchFamily="34" charset="0"/>
                <a:ea typeface="Calibri" panose="020F0502020204030204" pitchFamily="34" charset="0"/>
                <a:cs typeface="Times New Roman" panose="02020603050405020304" pitchFamily="18" charset="0"/>
              </a:rPr>
              <a:t>Select the "share my information" tab at the top of the webpage. </a:t>
            </a:r>
          </a:p>
          <a:p>
            <a:pPr marL="342900" marR="0" indent="-342900">
              <a:lnSpc>
                <a:spcPct val="107000"/>
              </a:lnSpc>
              <a:spcBef>
                <a:spcPts val="0"/>
              </a:spcBef>
              <a:spcAft>
                <a:spcPts val="800"/>
              </a:spcAft>
              <a:buFont typeface="+mj-lt"/>
              <a:buAutoNum type="arabicPeriod"/>
            </a:pPr>
            <a:r>
              <a:rPr lang="en-US" sz="800" dirty="0">
                <a:effectLst/>
                <a:latin typeface="Calibri" panose="020F0502020204030204" pitchFamily="34" charset="0"/>
                <a:ea typeface="Calibri" panose="020F0502020204030204" pitchFamily="34" charset="0"/>
                <a:cs typeface="Times New Roman" panose="02020603050405020304" pitchFamily="18" charset="0"/>
              </a:rPr>
              <a:t>Select the type of access you wish to grant</a:t>
            </a:r>
          </a:p>
          <a:p>
            <a:pPr marL="342900" marR="0" indent="-342900">
              <a:lnSpc>
                <a:spcPct val="107000"/>
              </a:lnSpc>
              <a:spcBef>
                <a:spcPts val="0"/>
              </a:spcBef>
              <a:spcAft>
                <a:spcPts val="800"/>
              </a:spcAft>
              <a:buFont typeface="+mj-lt"/>
              <a:buAutoNum type="arabicPeriod"/>
            </a:pPr>
            <a:r>
              <a:rPr lang="en-US" sz="800" dirty="0">
                <a:effectLst/>
                <a:latin typeface="Calibri" panose="020F0502020204030204" pitchFamily="34" charset="0"/>
                <a:ea typeface="Calibri" panose="020F0502020204030204" pitchFamily="34" charset="0"/>
                <a:cs typeface="Times New Roman" panose="02020603050405020304" pitchFamily="18" charset="0"/>
              </a:rPr>
              <a:t>Login with NetID and password</a:t>
            </a:r>
          </a:p>
          <a:p>
            <a:pPr marL="342900" marR="0" indent="-342900">
              <a:lnSpc>
                <a:spcPct val="107000"/>
              </a:lnSpc>
              <a:spcBef>
                <a:spcPts val="0"/>
              </a:spcBef>
              <a:spcAft>
                <a:spcPts val="800"/>
              </a:spcAft>
              <a:buFont typeface="+mj-lt"/>
              <a:buAutoNum type="arabicPeriod"/>
            </a:pPr>
            <a:r>
              <a:rPr lang="en-US" sz="800" dirty="0">
                <a:effectLst/>
                <a:latin typeface="Calibri" panose="020F0502020204030204" pitchFamily="34" charset="0"/>
                <a:ea typeface="Calibri" panose="020F0502020204030204" pitchFamily="34" charset="0"/>
                <a:cs typeface="Times New Roman" panose="02020603050405020304" pitchFamily="18" charset="0"/>
              </a:rPr>
              <a:t>“Add designee“</a:t>
            </a:r>
          </a:p>
          <a:p>
            <a:endParaRPr lang="en-US" sz="1000" b="1" dirty="0"/>
          </a:p>
          <a:p>
            <a:r>
              <a:rPr lang="en-US" sz="1000" b="1" dirty="0"/>
              <a:t>To allow us to legally talk and email with someone else about the student's bill, the student must set up a FERPA PIN for them:</a:t>
            </a:r>
          </a:p>
          <a:p>
            <a:pPr marL="291636" indent="-291636">
              <a:buFont typeface="Arial" panose="020B0604020202020204" pitchFamily="34" charset="0"/>
              <a:buChar char="•"/>
            </a:pPr>
            <a:r>
              <a:rPr lang="en-US" sz="1000" dirty="0"/>
              <a:t>When creating a pin, make sure to check off “Student financial information” as a permission, save and submit. </a:t>
            </a:r>
          </a:p>
          <a:p>
            <a:pPr marL="291636" indent="-291636">
              <a:buFont typeface="Arial" panose="020B0604020202020204" pitchFamily="34" charset="0"/>
              <a:buChar char="•"/>
            </a:pPr>
            <a:r>
              <a:rPr lang="en-US" sz="1000" dirty="0"/>
              <a:t>Once they create a 4-digit FERPA PIN, this allows access to talk about Student Financial Information.</a:t>
            </a:r>
          </a:p>
          <a:p>
            <a:pPr marL="291636" indent="-291636">
              <a:buFont typeface="Arial" panose="020B0604020202020204" pitchFamily="34" charset="0"/>
              <a:buChar char="•"/>
            </a:pPr>
            <a:r>
              <a:rPr lang="en-US" sz="1000" dirty="0"/>
              <a:t>We </a:t>
            </a:r>
            <a:r>
              <a:rPr lang="en-US" sz="1000" b="1" dirty="0"/>
              <a:t>can only talk </a:t>
            </a:r>
            <a:r>
              <a:rPr lang="en-US" sz="1000" dirty="0"/>
              <a:t>with a parent or payer if they provide us that FERPA PIN.  Otherwise, we cannot talk about the student's account.</a:t>
            </a:r>
          </a:p>
          <a:p>
            <a:pPr marL="291636" indent="-291636">
              <a:buFont typeface="Arial" panose="020B0604020202020204" pitchFamily="34" charset="0"/>
              <a:buChar char="•"/>
            </a:pPr>
            <a:endParaRPr lang="en-US" sz="1000" dirty="0"/>
          </a:p>
          <a:p>
            <a:r>
              <a:rPr lang="en-US" sz="1000" b="1" dirty="0"/>
              <a:t>To allow someone else to access your account, you must set up “Delegate Access”.</a:t>
            </a:r>
          </a:p>
          <a:p>
            <a:pPr marL="291636" indent="-291636">
              <a:buFont typeface="Arial" panose="020B0604020202020204" pitchFamily="34" charset="0"/>
              <a:buChar char="•"/>
            </a:pPr>
            <a:r>
              <a:rPr lang="en-US" sz="1000" dirty="0"/>
              <a:t>This type of access can be set up in the Student Admin Account</a:t>
            </a:r>
          </a:p>
          <a:p>
            <a:pPr marL="291636" indent="-291636">
              <a:buFont typeface="Arial" panose="020B0604020202020204" pitchFamily="34" charset="0"/>
              <a:buChar char="•"/>
            </a:pPr>
            <a:r>
              <a:rPr lang="en-US" sz="1000" dirty="0"/>
              <a:t>They can only view your records.  </a:t>
            </a:r>
          </a:p>
          <a:p>
            <a:pPr marL="291636" indent="-291636">
              <a:buFont typeface="Arial" panose="020B0604020202020204" pitchFamily="34" charset="0"/>
              <a:buChar char="•"/>
            </a:pPr>
            <a:endParaRPr lang="en-US" sz="1000" dirty="0"/>
          </a:p>
          <a:p>
            <a:r>
              <a:rPr lang="en-US" sz="1000" b="1" dirty="0"/>
              <a:t>To allow someone else to pay their bill online, they must set them up as an Authorized User.</a:t>
            </a:r>
          </a:p>
          <a:p>
            <a:pPr marL="291636" indent="-291636">
              <a:buFont typeface="Arial" panose="020B0604020202020204" pitchFamily="34" charset="0"/>
              <a:buChar char="•"/>
            </a:pPr>
            <a:r>
              <a:rPr lang="en-US" sz="1000" dirty="0"/>
              <a:t>Authorized Users need a 4-digit FERPA pin, can view billing and make payments. </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6F6989A-C681-4D06-A582-C497CFF4A60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60704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Office of the Bursar Client Service Center business hours are Monday-Friday, 8am-5pm. You can reach our center by calling 860-486-4830, by email at bursar@uconn.edu or Live Chat at bursar.uconn.edu. </a:t>
            </a:r>
          </a:p>
          <a:p>
            <a:endParaRPr lang="en-US" dirty="0"/>
          </a:p>
          <a:p>
            <a:r>
              <a:rPr lang="en-US" dirty="0"/>
              <a:t>Thank you and have a great day. </a:t>
            </a:r>
            <a:endParaRPr lang="en-US" b="1" dirty="0">
              <a:cs typeface="Calibri" panose="020F0502020204030204"/>
            </a:endParaRPr>
          </a:p>
        </p:txBody>
      </p:sp>
      <p:sp>
        <p:nvSpPr>
          <p:cNvPr id="4" name="Slide Number Placeholder 3"/>
          <p:cNvSpPr>
            <a:spLocks noGrp="1"/>
          </p:cNvSpPr>
          <p:nvPr>
            <p:ph type="sldNum" sz="quarter" idx="5"/>
          </p:nvPr>
        </p:nvSpPr>
        <p:spPr/>
        <p:txBody>
          <a:bodyPr/>
          <a:lstStyle/>
          <a:p>
            <a:fld id="{C6F6989A-C681-4D06-A582-C497CFF4A60A}" type="slidenum">
              <a:rPr lang="en-US" smtClean="0"/>
              <a:t>27</a:t>
            </a:fld>
            <a:endParaRPr lang="en-US"/>
          </a:p>
        </p:txBody>
      </p:sp>
    </p:spTree>
    <p:extLst>
      <p:ext uri="{BB962C8B-B14F-4D97-AF65-F5344CB8AC3E}">
        <p14:creationId xmlns:p14="http://schemas.microsoft.com/office/powerpoint/2010/main" val="36483157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DF5724-F2DB-4608-93FE-9ECA5FFFBF52}" type="slidenum">
              <a:rPr lang="en-US" smtClean="0"/>
              <a:pPr/>
              <a:t>4</a:t>
            </a:fld>
            <a:endParaRPr lang="en-US"/>
          </a:p>
        </p:txBody>
      </p:sp>
    </p:spTree>
    <p:extLst>
      <p:ext uri="{BB962C8B-B14F-4D97-AF65-F5344CB8AC3E}">
        <p14:creationId xmlns:p14="http://schemas.microsoft.com/office/powerpoint/2010/main" val="42443962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DF5724-F2DB-4608-93FE-9ECA5FFFBF52}" type="slidenum">
              <a:rPr lang="en-US" smtClean="0"/>
              <a:pPr/>
              <a:t>5</a:t>
            </a:fld>
            <a:endParaRPr lang="en-US"/>
          </a:p>
        </p:txBody>
      </p:sp>
    </p:spTree>
    <p:extLst>
      <p:ext uri="{BB962C8B-B14F-4D97-AF65-F5344CB8AC3E}">
        <p14:creationId xmlns:p14="http://schemas.microsoft.com/office/powerpoint/2010/main" val="24605743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DF5724-F2DB-4608-93FE-9ECA5FFFBF52}" type="slidenum">
              <a:rPr lang="en-US" smtClean="0"/>
              <a:pPr/>
              <a:t>6</a:t>
            </a:fld>
            <a:endParaRPr lang="en-US"/>
          </a:p>
        </p:txBody>
      </p:sp>
    </p:spTree>
    <p:extLst>
      <p:ext uri="{BB962C8B-B14F-4D97-AF65-F5344CB8AC3E}">
        <p14:creationId xmlns:p14="http://schemas.microsoft.com/office/powerpoint/2010/main" val="6936306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29427" y="4343816"/>
            <a:ext cx="6547964" cy="4794051"/>
          </a:xfrm>
        </p:spPr>
        <p:txBody>
          <a:bodyPr/>
          <a:lstStyle/>
          <a:p>
            <a:endParaRPr lang="en-US" sz="1400"/>
          </a:p>
        </p:txBody>
      </p:sp>
      <p:sp>
        <p:nvSpPr>
          <p:cNvPr id="4" name="Slide Number Placeholder 3"/>
          <p:cNvSpPr>
            <a:spLocks noGrp="1"/>
          </p:cNvSpPr>
          <p:nvPr>
            <p:ph type="sldNum" sz="quarter" idx="10"/>
          </p:nvPr>
        </p:nvSpPr>
        <p:spPr/>
        <p:txBody>
          <a:bodyPr/>
          <a:lstStyle/>
          <a:p>
            <a:fld id="{EF22603D-F7A1-404C-9CB3-10C660273DF3}" type="slidenum">
              <a:rPr lang="en-US" smtClean="0"/>
              <a:t>7</a:t>
            </a:fld>
            <a:endParaRPr lang="en-US"/>
          </a:p>
        </p:txBody>
      </p:sp>
    </p:spTree>
    <p:extLst>
      <p:ext uri="{BB962C8B-B14F-4D97-AF65-F5344CB8AC3E}">
        <p14:creationId xmlns:p14="http://schemas.microsoft.com/office/powerpoint/2010/main" val="11359993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DF5724-F2DB-4608-93FE-9ECA5FFFBF52}" type="slidenum">
              <a:rPr lang="en-US" smtClean="0"/>
              <a:pPr/>
              <a:t>8</a:t>
            </a:fld>
            <a:endParaRPr lang="en-US"/>
          </a:p>
        </p:txBody>
      </p:sp>
    </p:spTree>
    <p:extLst>
      <p:ext uri="{BB962C8B-B14F-4D97-AF65-F5344CB8AC3E}">
        <p14:creationId xmlns:p14="http://schemas.microsoft.com/office/powerpoint/2010/main" val="6339800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DF5724-F2DB-4608-93FE-9ECA5FFFBF52}" type="slidenum">
              <a:rPr lang="en-US" smtClean="0"/>
              <a:pPr/>
              <a:t>9</a:t>
            </a:fld>
            <a:endParaRPr lang="en-US"/>
          </a:p>
        </p:txBody>
      </p:sp>
    </p:spTree>
    <p:extLst>
      <p:ext uri="{BB962C8B-B14F-4D97-AF65-F5344CB8AC3E}">
        <p14:creationId xmlns:p14="http://schemas.microsoft.com/office/powerpoint/2010/main" val="19164814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41040" y="4343816"/>
            <a:ext cx="6175920" cy="3638342"/>
          </a:xfrm>
        </p:spPr>
        <p:txBody>
          <a:bodyPr/>
          <a:lstStyle/>
          <a:p>
            <a:pPr marL="280773" indent="-280773">
              <a:buFont typeface="Arial" panose="020B0604020202020204" pitchFamily="34" charset="0"/>
              <a:buChar char="•"/>
            </a:pPr>
            <a:r>
              <a:rPr lang="en-US" sz="1400"/>
              <a:t>Federal regulations require first-time student loan borrowers to complete Entrance Counseling and complete a Master Promissory Note (MPN).  </a:t>
            </a:r>
          </a:p>
          <a:p>
            <a:pPr marL="730008" lvl="1" indent="-280773">
              <a:buFont typeface="Arial" panose="020B0604020202020204" pitchFamily="34" charset="0"/>
              <a:buChar char="•"/>
            </a:pPr>
            <a:r>
              <a:rPr lang="en-US" sz="1400"/>
              <a:t>Entrance counseling informs students of their rights and responsibilities</a:t>
            </a:r>
          </a:p>
          <a:p>
            <a:pPr marL="730008" lvl="1" indent="-280773">
              <a:buFont typeface="Arial" panose="020B0604020202020204" pitchFamily="34" charset="0"/>
              <a:buChar char="•"/>
            </a:pPr>
            <a:r>
              <a:rPr lang="en-US" sz="1400"/>
              <a:t>MPN – students provide information and promise to repay the loan(s)</a:t>
            </a:r>
          </a:p>
          <a:p>
            <a:pPr marL="280773" indent="-280773">
              <a:buFont typeface="Arial" panose="020B0604020202020204" pitchFamily="34" charset="0"/>
              <a:buChar char="•"/>
            </a:pPr>
            <a:endParaRPr lang="en-US" sz="1400"/>
          </a:p>
          <a:p>
            <a:pPr marL="280773" indent="-280773">
              <a:buFont typeface="Arial" panose="020B0604020202020204" pitchFamily="34" charset="0"/>
              <a:buChar char="•"/>
            </a:pPr>
            <a:r>
              <a:rPr lang="en-US" sz="1400"/>
              <a:t>Complete process at </a:t>
            </a:r>
            <a:r>
              <a:rPr lang="en-US" sz="1400">
                <a:hlinkClick r:id="rId3"/>
              </a:rPr>
              <a:t>www.studentloans.gov</a:t>
            </a:r>
            <a:endParaRPr lang="en-US" sz="1400"/>
          </a:p>
          <a:p>
            <a:pPr marL="280773" lvl="1" indent="-280773">
              <a:buFont typeface="Arial" panose="020B0604020202020204" pitchFamily="34" charset="0"/>
              <a:buChar char="•"/>
            </a:pPr>
            <a:endParaRPr lang="en-US" sz="1400"/>
          </a:p>
          <a:p>
            <a:pPr marL="280773" lvl="1" indent="-280773">
              <a:buFont typeface="Arial" panose="020B0604020202020204" pitchFamily="34" charset="0"/>
              <a:buChar char="•"/>
            </a:pPr>
            <a:r>
              <a:rPr lang="en-US" sz="1400"/>
              <a:t>Allow 2-3 business days for our office to receive the electronic notification</a:t>
            </a:r>
          </a:p>
          <a:p>
            <a:endParaRPr lang="en-US" sz="1400"/>
          </a:p>
        </p:txBody>
      </p:sp>
      <p:sp>
        <p:nvSpPr>
          <p:cNvPr id="4" name="Slide Number Placeholder 3"/>
          <p:cNvSpPr>
            <a:spLocks noGrp="1"/>
          </p:cNvSpPr>
          <p:nvPr>
            <p:ph type="sldNum" sz="quarter" idx="10"/>
          </p:nvPr>
        </p:nvSpPr>
        <p:spPr/>
        <p:txBody>
          <a:bodyPr/>
          <a:lstStyle/>
          <a:p>
            <a:fld id="{EF22603D-F7A1-404C-9CB3-10C660273DF3}" type="slidenum">
              <a:rPr lang="en-US" smtClean="0"/>
              <a:t>10</a:t>
            </a:fld>
            <a:endParaRPr lang="en-US"/>
          </a:p>
        </p:txBody>
      </p:sp>
    </p:spTree>
    <p:extLst>
      <p:ext uri="{BB962C8B-B14F-4D97-AF65-F5344CB8AC3E}">
        <p14:creationId xmlns:p14="http://schemas.microsoft.com/office/powerpoint/2010/main" val="13506798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2176172-A4A6-47A6-AC34-AB115054B881}" type="datetimeFigureOut">
              <a:rPr lang="en-US" smtClean="0"/>
              <a:pPr/>
              <a:t>10/12/2022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B738E7-BD79-4BC9-99E0-3867D117E828}" type="slidenum">
              <a:rPr lang="en-US" smtClean="0"/>
              <a:pPr/>
              <a:t>‹#›</a:t>
            </a:fld>
            <a:endParaRPr lang="en-US"/>
          </a:p>
        </p:txBody>
      </p:sp>
    </p:spTree>
    <p:extLst>
      <p:ext uri="{BB962C8B-B14F-4D97-AF65-F5344CB8AC3E}">
        <p14:creationId xmlns:p14="http://schemas.microsoft.com/office/powerpoint/2010/main" val="39984080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176172-A4A6-47A6-AC34-AB115054B881}" type="datetimeFigureOut">
              <a:rPr lang="en-US" smtClean="0"/>
              <a:pPr/>
              <a:t>10/12/2022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B738E7-BD79-4BC9-99E0-3867D117E828}" type="slidenum">
              <a:rPr lang="en-US" smtClean="0"/>
              <a:pPr/>
              <a:t>‹#›</a:t>
            </a:fld>
            <a:endParaRPr lang="en-US"/>
          </a:p>
        </p:txBody>
      </p:sp>
    </p:spTree>
    <p:extLst>
      <p:ext uri="{BB962C8B-B14F-4D97-AF65-F5344CB8AC3E}">
        <p14:creationId xmlns:p14="http://schemas.microsoft.com/office/powerpoint/2010/main" val="1163325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176172-A4A6-47A6-AC34-AB115054B881}" type="datetimeFigureOut">
              <a:rPr lang="en-US" smtClean="0"/>
              <a:pPr/>
              <a:t>10/12/2022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B738E7-BD79-4BC9-99E0-3867D117E828}" type="slidenum">
              <a:rPr lang="en-US" smtClean="0"/>
              <a:pPr/>
              <a:t>‹#›</a:t>
            </a:fld>
            <a:endParaRPr lang="en-US"/>
          </a:p>
        </p:txBody>
      </p:sp>
    </p:spTree>
    <p:extLst>
      <p:ext uri="{BB962C8B-B14F-4D97-AF65-F5344CB8AC3E}">
        <p14:creationId xmlns:p14="http://schemas.microsoft.com/office/powerpoint/2010/main" val="26859859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ACDB3CC-F982-40F9-8DD6-BCC9AFBF44BD}" type="datetime1">
              <a:rPr lang="en-US" smtClean="0"/>
              <a:pPr/>
              <a:t>10/12/2022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88E988-FB04-AB4E-BE5A-59F242AF7F7A}" type="slidenum">
              <a:rPr lang="en-US" smtClean="0"/>
              <a:t>‹#›</a:t>
            </a:fld>
            <a:endParaRPr lang="en-US"/>
          </a:p>
        </p:txBody>
      </p:sp>
    </p:spTree>
    <p:extLst>
      <p:ext uri="{BB962C8B-B14F-4D97-AF65-F5344CB8AC3E}">
        <p14:creationId xmlns:p14="http://schemas.microsoft.com/office/powerpoint/2010/main" val="40486416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Heading </a:t>
            </a:r>
          </a:p>
        </p:txBody>
      </p:sp>
      <p:sp>
        <p:nvSpPr>
          <p:cNvPr id="3" name="Content Placeholder 2"/>
          <p:cNvSpPr>
            <a:spLocks noGrp="1"/>
          </p:cNvSpPr>
          <p:nvPr>
            <p:ph idx="1"/>
          </p:nvPr>
        </p:nvSpPr>
        <p:spPr/>
        <p:txBody>
          <a:bodyPr>
            <a:normAutofit/>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C30CA21-89C5-A040-B01E-D208A7FA3D8D}" type="datetimeFigureOut">
              <a:rPr lang="en-US" smtClean="0"/>
              <a:t>10/12/2022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7697F5-3DCA-0A4F-B9EA-FEC2794BD1A6}" type="slidenum">
              <a:rPr lang="en-US" smtClean="0"/>
              <a:t>‹#›</a:t>
            </a:fld>
            <a:endParaRPr lang="en-US"/>
          </a:p>
        </p:txBody>
      </p:sp>
    </p:spTree>
    <p:extLst>
      <p:ext uri="{BB962C8B-B14F-4D97-AF65-F5344CB8AC3E}">
        <p14:creationId xmlns:p14="http://schemas.microsoft.com/office/powerpoint/2010/main" val="31605734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Heading</a:t>
            </a:r>
          </a:p>
        </p:txBody>
      </p:sp>
      <p:sp>
        <p:nvSpPr>
          <p:cNvPr id="3" name="Content Placeholder 2"/>
          <p:cNvSpPr>
            <a:spLocks noGrp="1"/>
          </p:cNvSpPr>
          <p:nvPr>
            <p:ph sz="half" idx="1"/>
          </p:nvPr>
        </p:nvSpPr>
        <p:spPr>
          <a:xfrm>
            <a:off x="457200" y="1659037"/>
            <a:ext cx="4038600" cy="4525433"/>
          </a:xfrm>
        </p:spPr>
        <p:txBody>
          <a:bodyPr>
            <a:normAutofit/>
          </a:bodyPr>
          <a:lstStyle>
            <a:lvl1pPr>
              <a:defRPr sz="2000">
                <a:latin typeface="Arial"/>
                <a:cs typeface="Arial"/>
              </a:defRPr>
            </a:lvl1pPr>
            <a:lvl2pPr>
              <a:defRPr sz="2000">
                <a:latin typeface="Arial"/>
                <a:cs typeface="Arial"/>
              </a:defRPr>
            </a:lvl2pPr>
            <a:lvl3pPr>
              <a:defRPr sz="2000">
                <a:latin typeface="Arial"/>
                <a:cs typeface="Arial"/>
              </a:defRPr>
            </a:lvl3pPr>
            <a:lvl4pPr>
              <a:defRPr sz="2000">
                <a:latin typeface="Arial"/>
                <a:cs typeface="Arial"/>
              </a:defRPr>
            </a:lvl4pPr>
            <a:lvl5pPr>
              <a:defRPr sz="2000">
                <a:latin typeface="Arial"/>
                <a:cs typeface="Aria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59037"/>
            <a:ext cx="4038600" cy="4525433"/>
          </a:xfrm>
        </p:spPr>
        <p:txBody>
          <a:bodyPr/>
          <a:lstStyle>
            <a:lvl1pPr marL="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en-US" dirty="0"/>
          </a:p>
        </p:txBody>
      </p:sp>
      <p:sp>
        <p:nvSpPr>
          <p:cNvPr id="5" name="Date Placeholder 4"/>
          <p:cNvSpPr>
            <a:spLocks noGrp="1"/>
          </p:cNvSpPr>
          <p:nvPr>
            <p:ph type="dt" sz="half" idx="10"/>
          </p:nvPr>
        </p:nvSpPr>
        <p:spPr/>
        <p:txBody>
          <a:bodyPr/>
          <a:lstStyle/>
          <a:p>
            <a:fld id="{3C30CA21-89C5-A040-B01E-D208A7FA3D8D}" type="datetimeFigureOut">
              <a:rPr lang="en-US" smtClean="0"/>
              <a:t>10/12/2022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7697F5-3DCA-0A4F-B9EA-FEC2794BD1A6}" type="slidenum">
              <a:rPr lang="en-US" smtClean="0"/>
              <a:t>‹#›</a:t>
            </a:fld>
            <a:endParaRPr lang="en-US"/>
          </a:p>
        </p:txBody>
      </p:sp>
    </p:spTree>
    <p:extLst>
      <p:ext uri="{BB962C8B-B14F-4D97-AF65-F5344CB8AC3E}">
        <p14:creationId xmlns:p14="http://schemas.microsoft.com/office/powerpoint/2010/main" val="42043977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Heading</a:t>
            </a:r>
          </a:p>
        </p:txBody>
      </p:sp>
      <p:sp>
        <p:nvSpPr>
          <p:cNvPr id="3" name="Text Placeholder 2"/>
          <p:cNvSpPr>
            <a:spLocks noGrp="1"/>
          </p:cNvSpPr>
          <p:nvPr>
            <p:ph type="body" idx="1" hasCustomPrompt="1"/>
          </p:nvPr>
        </p:nvSpPr>
        <p:spPr>
          <a:xfrm>
            <a:off x="457200" y="1534584"/>
            <a:ext cx="4040188" cy="641349"/>
          </a:xfrm>
        </p:spPr>
        <p:txBody>
          <a:bodyPr anchor="b"/>
          <a:lstStyle>
            <a:lvl1pPr marL="0" indent="0">
              <a:buNone/>
              <a:defRPr sz="24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Subheading</a:t>
            </a:r>
          </a:p>
        </p:txBody>
      </p:sp>
      <p:sp>
        <p:nvSpPr>
          <p:cNvPr id="4" name="Content Placeholder 3"/>
          <p:cNvSpPr>
            <a:spLocks noGrp="1"/>
          </p:cNvSpPr>
          <p:nvPr>
            <p:ph sz="half" idx="2"/>
          </p:nvPr>
        </p:nvSpPr>
        <p:spPr>
          <a:xfrm>
            <a:off x="457200" y="2175934"/>
            <a:ext cx="4040188" cy="3949700"/>
          </a:xfrm>
        </p:spPr>
        <p:txBody>
          <a:bodyPr>
            <a:normAutofit/>
          </a:bodyPr>
          <a:lstStyle>
            <a:lvl1pPr>
              <a:defRPr sz="1800">
                <a:latin typeface="Arial"/>
                <a:cs typeface="Arial"/>
              </a:defRPr>
            </a:lvl1pPr>
            <a:lvl2pPr>
              <a:defRPr sz="1800">
                <a:latin typeface="Arial"/>
                <a:cs typeface="Arial"/>
              </a:defRPr>
            </a:lvl2pPr>
            <a:lvl3pPr>
              <a:defRPr sz="1800">
                <a:latin typeface="Arial"/>
                <a:cs typeface="Arial"/>
              </a:defRPr>
            </a:lvl3pPr>
            <a:lvl4pPr>
              <a:defRPr sz="1800">
                <a:latin typeface="Arial"/>
                <a:cs typeface="Arial"/>
              </a:defRPr>
            </a:lvl4pPr>
            <a:lvl5pPr>
              <a:defRPr sz="1800">
                <a:latin typeface="Arial"/>
                <a:cs typeface="Aria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4645026" y="1534584"/>
            <a:ext cx="4041775" cy="641349"/>
          </a:xfrm>
        </p:spPr>
        <p:txBody>
          <a:bodyPr anchor="b"/>
          <a:lstStyle>
            <a:lvl1pPr marL="0" indent="0">
              <a:buNone/>
              <a:defRPr sz="24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Subheading</a:t>
            </a:r>
          </a:p>
        </p:txBody>
      </p:sp>
      <p:sp>
        <p:nvSpPr>
          <p:cNvPr id="6" name="Content Placeholder 5"/>
          <p:cNvSpPr>
            <a:spLocks noGrp="1"/>
          </p:cNvSpPr>
          <p:nvPr>
            <p:ph sz="quarter" idx="4"/>
          </p:nvPr>
        </p:nvSpPr>
        <p:spPr>
          <a:xfrm>
            <a:off x="4645026" y="2175934"/>
            <a:ext cx="4041775" cy="3949700"/>
          </a:xfrm>
        </p:spPr>
        <p:txBody>
          <a:bodyPr>
            <a:normAutofit/>
          </a:bodyPr>
          <a:lstStyle>
            <a:lvl1pPr>
              <a:defRPr sz="1800">
                <a:latin typeface="Arial"/>
                <a:cs typeface="Arial"/>
              </a:defRPr>
            </a:lvl1pPr>
            <a:lvl2pPr>
              <a:defRPr sz="1800">
                <a:latin typeface="Arial"/>
                <a:cs typeface="Arial"/>
              </a:defRPr>
            </a:lvl2pPr>
            <a:lvl3pPr>
              <a:defRPr sz="1800">
                <a:latin typeface="Arial"/>
                <a:cs typeface="Arial"/>
              </a:defRPr>
            </a:lvl3pPr>
            <a:lvl4pPr>
              <a:defRPr sz="1800">
                <a:latin typeface="Arial"/>
                <a:cs typeface="Arial"/>
              </a:defRPr>
            </a:lvl4pPr>
            <a:lvl5pPr>
              <a:defRPr sz="1800">
                <a:latin typeface="Arial"/>
                <a:cs typeface="Aria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C30CA21-89C5-A040-B01E-D208A7FA3D8D}" type="datetimeFigureOut">
              <a:rPr lang="en-US" smtClean="0"/>
              <a:t>10/12/2022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7697F5-3DCA-0A4F-B9EA-FEC2794BD1A6}" type="slidenum">
              <a:rPr lang="en-US" smtClean="0"/>
              <a:t>‹#›</a:t>
            </a:fld>
            <a:endParaRPr lang="en-US"/>
          </a:p>
        </p:txBody>
      </p:sp>
    </p:spTree>
    <p:extLst>
      <p:ext uri="{BB962C8B-B14F-4D97-AF65-F5344CB8AC3E}">
        <p14:creationId xmlns:p14="http://schemas.microsoft.com/office/powerpoint/2010/main" val="33050394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C30CA21-89C5-A040-B01E-D208A7FA3D8D}" type="datetimeFigureOut">
              <a:rPr lang="en-US" smtClean="0"/>
              <a:t>10/12/2022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7697F5-3DCA-0A4F-B9EA-FEC2794BD1A6}" type="slidenum">
              <a:rPr lang="en-US" smtClean="0"/>
              <a:t>‹#›</a:t>
            </a:fld>
            <a:endParaRPr lang="en-US"/>
          </a:p>
        </p:txBody>
      </p:sp>
    </p:spTree>
    <p:extLst>
      <p:ext uri="{BB962C8B-B14F-4D97-AF65-F5344CB8AC3E}">
        <p14:creationId xmlns:p14="http://schemas.microsoft.com/office/powerpoint/2010/main" val="31411389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30CA21-89C5-A040-B01E-D208A7FA3D8D}" type="datetimeFigureOut">
              <a:rPr lang="en-US" smtClean="0"/>
              <a:t>10/12/2022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7697F5-3DCA-0A4F-B9EA-FEC2794BD1A6}" type="slidenum">
              <a:rPr lang="en-US" smtClean="0"/>
              <a:t>‹#›</a:t>
            </a:fld>
            <a:endParaRPr lang="en-US"/>
          </a:p>
        </p:txBody>
      </p:sp>
    </p:spTree>
    <p:extLst>
      <p:ext uri="{BB962C8B-B14F-4D97-AF65-F5344CB8AC3E}">
        <p14:creationId xmlns:p14="http://schemas.microsoft.com/office/powerpoint/2010/main" val="8147301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2"/>
            <a:ext cx="3008313" cy="1162049"/>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0" cy="585258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0"/>
            <a:ext cx="3008313" cy="46905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C30CA21-89C5-A040-B01E-D208A7FA3D8D}" type="datetimeFigureOut">
              <a:rPr lang="en-US" smtClean="0"/>
              <a:t>10/12/2022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7697F5-3DCA-0A4F-B9EA-FEC2794BD1A6}" type="slidenum">
              <a:rPr lang="en-US" smtClean="0"/>
              <a:t>‹#›</a:t>
            </a:fld>
            <a:endParaRPr lang="en-US"/>
          </a:p>
        </p:txBody>
      </p:sp>
    </p:spTree>
    <p:extLst>
      <p:ext uri="{BB962C8B-B14F-4D97-AF65-F5344CB8AC3E}">
        <p14:creationId xmlns:p14="http://schemas.microsoft.com/office/powerpoint/2010/main" val="816551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7267"/>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3833"/>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867"/>
            <a:ext cx="5486400" cy="8043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C30CA21-89C5-A040-B01E-D208A7FA3D8D}" type="datetimeFigureOut">
              <a:rPr lang="en-US" smtClean="0"/>
              <a:t>10/12/2022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7697F5-3DCA-0A4F-B9EA-FEC2794BD1A6}" type="slidenum">
              <a:rPr lang="en-US" smtClean="0"/>
              <a:t>‹#›</a:t>
            </a:fld>
            <a:endParaRPr lang="en-US"/>
          </a:p>
        </p:txBody>
      </p:sp>
    </p:spTree>
    <p:extLst>
      <p:ext uri="{BB962C8B-B14F-4D97-AF65-F5344CB8AC3E}">
        <p14:creationId xmlns:p14="http://schemas.microsoft.com/office/powerpoint/2010/main" val="196235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176172-A4A6-47A6-AC34-AB115054B881}" type="datetimeFigureOut">
              <a:rPr lang="en-US" smtClean="0"/>
              <a:pPr/>
              <a:t>10/12/2022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B738E7-BD79-4BC9-99E0-3867D117E828}" type="slidenum">
              <a:rPr lang="en-US" smtClean="0"/>
              <a:pPr/>
              <a:t>‹#›</a:t>
            </a:fld>
            <a:endParaRPr lang="en-US"/>
          </a:p>
        </p:txBody>
      </p:sp>
    </p:spTree>
    <p:extLst>
      <p:ext uri="{BB962C8B-B14F-4D97-AF65-F5344CB8AC3E}">
        <p14:creationId xmlns:p14="http://schemas.microsoft.com/office/powerpoint/2010/main" val="36168693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C30CA21-89C5-A040-B01E-D208A7FA3D8D}" type="datetimeFigureOut">
              <a:rPr lang="en-US" smtClean="0"/>
              <a:t>10/12/2022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7697F5-3DCA-0A4F-B9EA-FEC2794BD1A6}" type="slidenum">
              <a:rPr lang="en-US" smtClean="0"/>
              <a:t>‹#›</a:t>
            </a:fld>
            <a:endParaRPr lang="en-US"/>
          </a:p>
        </p:txBody>
      </p:sp>
    </p:spTree>
    <p:extLst>
      <p:ext uri="{BB962C8B-B14F-4D97-AF65-F5344CB8AC3E}">
        <p14:creationId xmlns:p14="http://schemas.microsoft.com/office/powerpoint/2010/main" val="16693453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5167"/>
            <a:ext cx="2057400" cy="585046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5167"/>
            <a:ext cx="6019800" cy="585046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C30CA21-89C5-A040-B01E-D208A7FA3D8D}" type="datetimeFigureOut">
              <a:rPr lang="en-US" smtClean="0"/>
              <a:t>10/12/2022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7697F5-3DCA-0A4F-B9EA-FEC2794BD1A6}" type="slidenum">
              <a:rPr lang="en-US" smtClean="0"/>
              <a:t>‹#›</a:t>
            </a:fld>
            <a:endParaRPr lang="en-US"/>
          </a:p>
        </p:txBody>
      </p:sp>
    </p:spTree>
    <p:extLst>
      <p:ext uri="{BB962C8B-B14F-4D97-AF65-F5344CB8AC3E}">
        <p14:creationId xmlns:p14="http://schemas.microsoft.com/office/powerpoint/2010/main" val="1508012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2176172-A4A6-47A6-AC34-AB115054B881}" type="datetimeFigureOut">
              <a:rPr lang="en-US" smtClean="0"/>
              <a:pPr/>
              <a:t>10/12/2022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B738E7-BD79-4BC9-99E0-3867D117E828}" type="slidenum">
              <a:rPr lang="en-US" smtClean="0"/>
              <a:pPr/>
              <a:t>‹#›</a:t>
            </a:fld>
            <a:endParaRPr lang="en-US"/>
          </a:p>
        </p:txBody>
      </p:sp>
    </p:spTree>
    <p:extLst>
      <p:ext uri="{BB962C8B-B14F-4D97-AF65-F5344CB8AC3E}">
        <p14:creationId xmlns:p14="http://schemas.microsoft.com/office/powerpoint/2010/main" val="4232727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2176172-A4A6-47A6-AC34-AB115054B881}" type="datetimeFigureOut">
              <a:rPr lang="en-US" smtClean="0"/>
              <a:pPr/>
              <a:t>10/12/2022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B738E7-BD79-4BC9-99E0-3867D117E828}" type="slidenum">
              <a:rPr lang="en-US" smtClean="0"/>
              <a:pPr/>
              <a:t>‹#›</a:t>
            </a:fld>
            <a:endParaRPr lang="en-US"/>
          </a:p>
        </p:txBody>
      </p:sp>
    </p:spTree>
    <p:extLst>
      <p:ext uri="{BB962C8B-B14F-4D97-AF65-F5344CB8AC3E}">
        <p14:creationId xmlns:p14="http://schemas.microsoft.com/office/powerpoint/2010/main" val="3733487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2176172-A4A6-47A6-AC34-AB115054B881}" type="datetimeFigureOut">
              <a:rPr lang="en-US" smtClean="0"/>
              <a:pPr/>
              <a:t>10/12/2022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B738E7-BD79-4BC9-99E0-3867D117E828}" type="slidenum">
              <a:rPr lang="en-US" smtClean="0"/>
              <a:pPr/>
              <a:t>‹#›</a:t>
            </a:fld>
            <a:endParaRPr lang="en-US"/>
          </a:p>
        </p:txBody>
      </p:sp>
    </p:spTree>
    <p:extLst>
      <p:ext uri="{BB962C8B-B14F-4D97-AF65-F5344CB8AC3E}">
        <p14:creationId xmlns:p14="http://schemas.microsoft.com/office/powerpoint/2010/main" val="3489825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2176172-A4A6-47A6-AC34-AB115054B881}" type="datetimeFigureOut">
              <a:rPr lang="en-US" smtClean="0"/>
              <a:pPr/>
              <a:t>10/12/2022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B738E7-BD79-4BC9-99E0-3867D117E828}" type="slidenum">
              <a:rPr lang="en-US" smtClean="0"/>
              <a:pPr/>
              <a:t>‹#›</a:t>
            </a:fld>
            <a:endParaRPr lang="en-US"/>
          </a:p>
        </p:txBody>
      </p:sp>
    </p:spTree>
    <p:extLst>
      <p:ext uri="{BB962C8B-B14F-4D97-AF65-F5344CB8AC3E}">
        <p14:creationId xmlns:p14="http://schemas.microsoft.com/office/powerpoint/2010/main" val="32888190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176172-A4A6-47A6-AC34-AB115054B881}" type="datetimeFigureOut">
              <a:rPr lang="en-US" smtClean="0"/>
              <a:pPr/>
              <a:t>10/12/2022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B738E7-BD79-4BC9-99E0-3867D117E828}" type="slidenum">
              <a:rPr lang="en-US" smtClean="0"/>
              <a:pPr/>
              <a:t>‹#›</a:t>
            </a:fld>
            <a:endParaRPr lang="en-US"/>
          </a:p>
        </p:txBody>
      </p:sp>
    </p:spTree>
    <p:extLst>
      <p:ext uri="{BB962C8B-B14F-4D97-AF65-F5344CB8AC3E}">
        <p14:creationId xmlns:p14="http://schemas.microsoft.com/office/powerpoint/2010/main" val="2221440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2176172-A4A6-47A6-AC34-AB115054B881}" type="datetimeFigureOut">
              <a:rPr lang="en-US" smtClean="0"/>
              <a:pPr/>
              <a:t>10/12/2022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B738E7-BD79-4BC9-99E0-3867D117E828}" type="slidenum">
              <a:rPr lang="en-US" smtClean="0"/>
              <a:pPr/>
              <a:t>‹#›</a:t>
            </a:fld>
            <a:endParaRPr lang="en-US"/>
          </a:p>
        </p:txBody>
      </p:sp>
    </p:spTree>
    <p:extLst>
      <p:ext uri="{BB962C8B-B14F-4D97-AF65-F5344CB8AC3E}">
        <p14:creationId xmlns:p14="http://schemas.microsoft.com/office/powerpoint/2010/main" val="3372994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2176172-A4A6-47A6-AC34-AB115054B881}" type="datetimeFigureOut">
              <a:rPr lang="en-US" smtClean="0"/>
              <a:pPr/>
              <a:t>10/12/2022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B738E7-BD79-4BC9-99E0-3867D117E828}" type="slidenum">
              <a:rPr lang="en-US" smtClean="0"/>
              <a:pPr/>
              <a:t>‹#›</a:t>
            </a:fld>
            <a:endParaRPr lang="en-US"/>
          </a:p>
        </p:txBody>
      </p:sp>
    </p:spTree>
    <p:extLst>
      <p:ext uri="{BB962C8B-B14F-4D97-AF65-F5344CB8AC3E}">
        <p14:creationId xmlns:p14="http://schemas.microsoft.com/office/powerpoint/2010/main" val="1132882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10"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E2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176172-A4A6-47A6-AC34-AB115054B881}" type="datetimeFigureOut">
              <a:rPr lang="en-US" smtClean="0"/>
              <a:pPr/>
              <a:t>10/12/2022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B738E7-BD79-4BC9-99E0-3867D117E828}" type="slidenum">
              <a:rPr lang="en-US" smtClean="0"/>
              <a:pPr/>
              <a:t>‹#›</a:t>
            </a:fld>
            <a:endParaRPr lang="en-US"/>
          </a:p>
        </p:txBody>
      </p:sp>
    </p:spTree>
    <p:extLst>
      <p:ext uri="{BB962C8B-B14F-4D97-AF65-F5344CB8AC3E}">
        <p14:creationId xmlns:p14="http://schemas.microsoft.com/office/powerpoint/2010/main" val="16978823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3" r:id="rId4"/>
    <p:sldLayoutId id="2147483665" r:id="rId5"/>
    <p:sldLayoutId id="2147483666" r:id="rId6"/>
    <p:sldLayoutId id="2147483674" r:id="rId7"/>
    <p:sldLayoutId id="2147483668" r:id="rId8"/>
    <p:sldLayoutId id="2147483669" r:id="rId9"/>
    <p:sldLayoutId id="2147483670" r:id="rId10"/>
    <p:sldLayoutId id="2147483671" r:id="rId11"/>
    <p:sldLayoutId id="2147483675"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4325" y="0"/>
            <a:ext cx="9178325" cy="1600200"/>
          </a:xfrm>
          <a:prstGeom prst="rect">
            <a:avLst/>
          </a:prstGeom>
          <a:solidFill>
            <a:srgbClr val="100E4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457200" y="275167"/>
            <a:ext cx="8229600" cy="1143000"/>
          </a:xfrm>
          <a:prstGeom prst="rect">
            <a:avLst/>
          </a:prstGeom>
        </p:spPr>
        <p:txBody>
          <a:bodyPr vert="horz" lIns="91440" tIns="45720" rIns="91440" bIns="45720" rtlCol="0" anchor="ctr">
            <a:normAutofit/>
          </a:bodyPr>
          <a:lstStyle/>
          <a:p>
            <a:r>
              <a:rPr lang="en-US" dirty="0"/>
              <a:t>Heading</a:t>
            </a:r>
          </a:p>
        </p:txBody>
      </p:sp>
      <p:sp>
        <p:nvSpPr>
          <p:cNvPr id="3" name="Text Placeholder 2"/>
          <p:cNvSpPr>
            <a:spLocks noGrp="1"/>
          </p:cNvSpPr>
          <p:nvPr>
            <p:ph type="body" idx="1"/>
          </p:nvPr>
        </p:nvSpPr>
        <p:spPr>
          <a:xfrm>
            <a:off x="457200" y="1659037"/>
            <a:ext cx="8229600" cy="452543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1"/>
            <a:ext cx="2133600" cy="366183"/>
          </a:xfrm>
          <a:prstGeom prst="rect">
            <a:avLst/>
          </a:prstGeom>
        </p:spPr>
        <p:txBody>
          <a:bodyPr vert="horz" lIns="91440" tIns="45720" rIns="91440" bIns="45720" rtlCol="0" anchor="ctr"/>
          <a:lstStyle>
            <a:lvl1pPr algn="l">
              <a:defRPr sz="1200">
                <a:solidFill>
                  <a:schemeClr val="tx1">
                    <a:tint val="75000"/>
                  </a:schemeClr>
                </a:solidFill>
              </a:defRPr>
            </a:lvl1pPr>
          </a:lstStyle>
          <a:p>
            <a:fld id="{3C30CA21-89C5-A040-B01E-D208A7FA3D8D}" type="datetimeFigureOut">
              <a:rPr lang="en-US" smtClean="0"/>
              <a:t>10/12/2022</a:t>
            </a:fld>
            <a:endParaRPr lang="en-US"/>
          </a:p>
        </p:txBody>
      </p:sp>
      <p:sp>
        <p:nvSpPr>
          <p:cNvPr id="5" name="Footer Placeholder 4"/>
          <p:cNvSpPr>
            <a:spLocks noGrp="1"/>
          </p:cNvSpPr>
          <p:nvPr>
            <p:ph type="ftr" sz="quarter" idx="3"/>
          </p:nvPr>
        </p:nvSpPr>
        <p:spPr>
          <a:xfrm>
            <a:off x="3124200" y="6356351"/>
            <a:ext cx="28956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6183"/>
          </a:xfrm>
          <a:prstGeom prst="rect">
            <a:avLst/>
          </a:prstGeom>
        </p:spPr>
        <p:txBody>
          <a:bodyPr vert="horz" lIns="91440" tIns="45720" rIns="91440" bIns="45720" rtlCol="0" anchor="ctr"/>
          <a:lstStyle>
            <a:lvl1pPr algn="r">
              <a:defRPr sz="1200">
                <a:solidFill>
                  <a:schemeClr val="tx1">
                    <a:tint val="75000"/>
                  </a:schemeClr>
                </a:solidFill>
              </a:defRPr>
            </a:lvl1pPr>
          </a:lstStyle>
          <a:p>
            <a:fld id="{CC7697F5-3DCA-0A4F-B9EA-FEC2794BD1A6}" type="slidenum">
              <a:rPr lang="en-US" smtClean="0"/>
              <a:t>‹#›</a:t>
            </a:fld>
            <a:endParaRPr lang="en-US"/>
          </a:p>
        </p:txBody>
      </p:sp>
    </p:spTree>
    <p:extLst>
      <p:ext uri="{BB962C8B-B14F-4D97-AF65-F5344CB8AC3E}">
        <p14:creationId xmlns:p14="http://schemas.microsoft.com/office/powerpoint/2010/main" val="3555849022"/>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Lst>
  <p:txStyles>
    <p:titleStyle>
      <a:lvl1pPr algn="l" defTabSz="457200" rtl="0" eaLnBrk="1" latinLnBrk="0" hangingPunct="1">
        <a:spcBef>
          <a:spcPct val="0"/>
        </a:spcBef>
        <a:buNone/>
        <a:defRPr sz="4400" kern="1200">
          <a:solidFill>
            <a:srgbClr val="FFFFFF"/>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16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6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6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png"/><Relationship Id="rId7" Type="http://schemas.openxmlformats.org/officeDocument/2006/relationships/diagramColors" Target="../diagrams/colors2.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2.xml"/><Relationship Id="rId1" Type="http://schemas.openxmlformats.org/officeDocument/2006/relationships/tags" Target="../tags/tag1.xml"/><Relationship Id="rId5" Type="http://schemas.openxmlformats.org/officeDocument/2006/relationships/image" Target="../media/image9.png"/><Relationship Id="rId4" Type="http://schemas.openxmlformats.org/officeDocument/2006/relationships/image" Target="../media/image8.jpg"/></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4.xml"/><Relationship Id="rId1" Type="http://schemas.openxmlformats.org/officeDocument/2006/relationships/tags" Target="../tags/tag2.xml"/><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4.xml"/><Relationship Id="rId1" Type="http://schemas.openxmlformats.org/officeDocument/2006/relationships/tags" Target="../tags/tag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7.xml"/><Relationship Id="rId1" Type="http://schemas.openxmlformats.org/officeDocument/2006/relationships/slideLayout" Target="../slideLayouts/slideLayout16.xml"/><Relationship Id="rId5" Type="http://schemas.openxmlformats.org/officeDocument/2006/relationships/hyperlink" Target="https://sso.bncollege.com/bes-sp/bessso/saml/uconnedu/fdcopt/logon" TargetMode="External"/><Relationship Id="rId4" Type="http://schemas.openxmlformats.org/officeDocument/2006/relationships/hyperlink" Target="https://bookbundle.program.uconn.ed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5.xml"/><Relationship Id="rId1" Type="http://schemas.openxmlformats.org/officeDocument/2006/relationships/tags" Target="../tags/tag4.xml"/><Relationship Id="rId6" Type="http://schemas.openxmlformats.org/officeDocument/2006/relationships/image" Target="../media/image22.png"/><Relationship Id="rId5" Type="http://schemas.microsoft.com/office/2007/relationships/hdphoto" Target="../media/hdphoto1.wdp"/><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26.png"/><Relationship Id="rId2" Type="http://schemas.openxmlformats.org/officeDocument/2006/relationships/slideLayout" Target="../slideLayouts/slideLayout14.xml"/><Relationship Id="rId1" Type="http://schemas.openxmlformats.org/officeDocument/2006/relationships/tags" Target="../tags/tag5.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hyperlink" Target="https://uconn-my.sharepoint.com/personal/vivian_castelli_uconn_edu/Documents/CEIN%202023%20Orientation-DRAFT.pptx" TargetMode="Externa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5.xml"/><Relationship Id="rId1" Type="http://schemas.openxmlformats.org/officeDocument/2006/relationships/tags" Target="../tags/tag6.xml"/><Relationship Id="rId5" Type="http://schemas.openxmlformats.org/officeDocument/2006/relationships/image" Target="../media/image28.jpg"/><Relationship Id="rId4" Type="http://schemas.openxmlformats.org/officeDocument/2006/relationships/image" Target="../media/image27.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5.xml"/><Relationship Id="rId1" Type="http://schemas.openxmlformats.org/officeDocument/2006/relationships/tags" Target="../tags/tag7.xml"/><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4.xml"/><Relationship Id="rId7" Type="http://schemas.openxmlformats.org/officeDocument/2006/relationships/image" Target="../media/image34.png"/><Relationship Id="rId2" Type="http://schemas.openxmlformats.org/officeDocument/2006/relationships/slideLayout" Target="../slideLayouts/slideLayout15.xml"/><Relationship Id="rId1" Type="http://schemas.openxmlformats.org/officeDocument/2006/relationships/tags" Target="../tags/tag8.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4.xml"/><Relationship Id="rId1" Type="http://schemas.openxmlformats.org/officeDocument/2006/relationships/tags" Target="../tags/tag9.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Content Placeholder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8601" y="2804281"/>
            <a:ext cx="3954132" cy="1180591"/>
          </a:xfrm>
          <a:prstGeom prst="rect">
            <a:avLst/>
          </a:prstGeom>
        </p:spPr>
      </p:pic>
      <p:sp>
        <p:nvSpPr>
          <p:cNvPr id="2" name="TextBox 1"/>
          <p:cNvSpPr txBox="1"/>
          <p:nvPr/>
        </p:nvSpPr>
        <p:spPr>
          <a:xfrm>
            <a:off x="914399" y="5485954"/>
            <a:ext cx="7315199" cy="1015663"/>
          </a:xfrm>
          <a:prstGeom prst="rect">
            <a:avLst/>
          </a:prstGeom>
          <a:noFill/>
        </p:spPr>
        <p:txBody>
          <a:bodyPr wrap="square" rtlCol="0">
            <a:spAutoFit/>
          </a:bodyPr>
          <a:lstStyle/>
          <a:p>
            <a:pPr algn="ctr"/>
            <a:r>
              <a:rPr lang="en-US" sz="2000">
                <a:solidFill>
                  <a:schemeClr val="bg1"/>
                </a:solidFill>
              </a:rPr>
              <a:t>Presented by: </a:t>
            </a:r>
          </a:p>
          <a:p>
            <a:pPr algn="ctr"/>
            <a:r>
              <a:rPr lang="en-US" sz="2000">
                <a:solidFill>
                  <a:schemeClr val="bg1"/>
                </a:solidFill>
              </a:rPr>
              <a:t>The Office of Student Financial Aid Services</a:t>
            </a:r>
          </a:p>
          <a:p>
            <a:pPr algn="ctr"/>
            <a:r>
              <a:rPr lang="en-US" sz="2000">
                <a:solidFill>
                  <a:schemeClr val="bg1"/>
                </a:solidFill>
              </a:rPr>
              <a:t>The Office of the Bursar</a:t>
            </a:r>
            <a:endParaRPr lang="en-US" sz="2400" b="1">
              <a:solidFill>
                <a:schemeClr val="bg1"/>
              </a:solidFill>
            </a:endParaRPr>
          </a:p>
        </p:txBody>
      </p:sp>
      <p:pic>
        <p:nvPicPr>
          <p:cNvPr id="16" name="Picture 2" descr="UCONN - School of Nurs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90331" y="320488"/>
            <a:ext cx="6110672" cy="221011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192712" y="4277521"/>
            <a:ext cx="6758575" cy="954107"/>
          </a:xfrm>
          <a:prstGeom prst="rect">
            <a:avLst/>
          </a:prstGeom>
          <a:noFill/>
        </p:spPr>
        <p:txBody>
          <a:bodyPr wrap="square" lIns="91440" tIns="45720" rIns="91440" bIns="45720" rtlCol="0" anchor="t">
            <a:spAutoFit/>
          </a:bodyPr>
          <a:lstStyle/>
          <a:p>
            <a:pPr algn="ctr"/>
            <a:r>
              <a:rPr lang="en-US" sz="2800" b="1" dirty="0">
                <a:solidFill>
                  <a:schemeClr val="tx2">
                    <a:lumMod val="40000"/>
                    <a:lumOff val="60000"/>
                  </a:schemeClr>
                </a:solidFill>
              </a:rPr>
              <a:t>Financial Aid and Payment Information</a:t>
            </a:r>
          </a:p>
          <a:p>
            <a:pPr algn="ctr"/>
            <a:r>
              <a:rPr lang="en-US" sz="2800" b="1" dirty="0">
                <a:solidFill>
                  <a:schemeClr val="tx2">
                    <a:lumMod val="40000"/>
                    <a:lumOff val="60000"/>
                  </a:schemeClr>
                </a:solidFill>
              </a:rPr>
              <a:t>2023 Certificate Entry Into Nursing Program </a:t>
            </a:r>
            <a:endParaRPr lang="en-US" sz="2800" dirty="0">
              <a:solidFill>
                <a:schemeClr val="tx2">
                  <a:lumMod val="40000"/>
                  <a:lumOff val="60000"/>
                </a:schemeClr>
              </a:solidFill>
            </a:endParaRPr>
          </a:p>
        </p:txBody>
      </p:sp>
    </p:spTree>
    <p:extLst>
      <p:ext uri="{BB962C8B-B14F-4D97-AF65-F5344CB8AC3E}">
        <p14:creationId xmlns:p14="http://schemas.microsoft.com/office/powerpoint/2010/main" val="36354400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a:solidFill>
                  <a:schemeClr val="bg1"/>
                </a:solidFill>
              </a:rPr>
              <a:t>Applying for Federal Direct </a:t>
            </a:r>
            <a:r>
              <a:rPr lang="en-US" sz="4000" u="sng">
                <a:solidFill>
                  <a:schemeClr val="bg1"/>
                </a:solidFill>
              </a:rPr>
              <a:t>Student</a:t>
            </a:r>
            <a:r>
              <a:rPr lang="en-US" sz="4000">
                <a:solidFill>
                  <a:schemeClr val="bg1"/>
                </a:solidFill>
              </a:rPr>
              <a:t> Loans</a:t>
            </a:r>
          </a:p>
        </p:txBody>
      </p:sp>
      <p:pic>
        <p:nvPicPr>
          <p:cNvPr id="6" name="Content Placeholder 5"/>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6781800" y="6065144"/>
            <a:ext cx="2208528" cy="657115"/>
          </a:xfrm>
        </p:spPr>
      </p:pic>
      <p:sp>
        <p:nvSpPr>
          <p:cNvPr id="3" name="Rectangle 2"/>
          <p:cNvSpPr/>
          <p:nvPr/>
        </p:nvSpPr>
        <p:spPr>
          <a:xfrm>
            <a:off x="609600" y="1421794"/>
            <a:ext cx="7696200" cy="646331"/>
          </a:xfrm>
          <a:prstGeom prst="rect">
            <a:avLst/>
          </a:prstGeom>
        </p:spPr>
        <p:txBody>
          <a:bodyPr wrap="square" lIns="91440" tIns="45720" rIns="91440" bIns="45720" anchor="t">
            <a:spAutoFit/>
          </a:bodyPr>
          <a:lstStyle/>
          <a:p>
            <a:pPr algn="ctr"/>
            <a:r>
              <a:rPr lang="en-US" u="sng">
                <a:solidFill>
                  <a:schemeClr val="bg1"/>
                </a:solidFill>
              </a:rPr>
              <a:t>Students</a:t>
            </a:r>
            <a:r>
              <a:rPr lang="en-US">
                <a:solidFill>
                  <a:schemeClr val="bg1"/>
                </a:solidFill>
              </a:rPr>
              <a:t> must complete the following requirements if they would like to borrow Federal Direct Student Loans after a FAFSA is filed.</a:t>
            </a:r>
          </a:p>
        </p:txBody>
      </p:sp>
      <p:graphicFrame>
        <p:nvGraphicFramePr>
          <p:cNvPr id="7" name="Diagram 6"/>
          <p:cNvGraphicFramePr/>
          <p:nvPr>
            <p:extLst>
              <p:ext uri="{D42A27DB-BD31-4B8C-83A1-F6EECF244321}">
                <p14:modId xmlns:p14="http://schemas.microsoft.com/office/powerpoint/2010/main" val="1573212119"/>
              </p:ext>
            </p:extLst>
          </p:nvPr>
        </p:nvGraphicFramePr>
        <p:xfrm>
          <a:off x="1409700" y="1981200"/>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957730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9657"/>
            <a:ext cx="8229600" cy="1143000"/>
          </a:xfrm>
        </p:spPr>
        <p:txBody>
          <a:bodyPr>
            <a:noAutofit/>
          </a:bodyPr>
          <a:lstStyle/>
          <a:p>
            <a:r>
              <a:rPr lang="en-US" sz="4000">
                <a:solidFill>
                  <a:schemeClr val="bg1"/>
                </a:solidFill>
              </a:rPr>
              <a:t>Federal Direct Parent (PLUS) Loans for </a:t>
            </a:r>
            <a:r>
              <a:rPr lang="en-US" sz="4000" b="1">
                <a:solidFill>
                  <a:schemeClr val="tx2">
                    <a:lumMod val="40000"/>
                    <a:lumOff val="60000"/>
                  </a:schemeClr>
                </a:solidFill>
              </a:rPr>
              <a:t>Dependent</a:t>
            </a:r>
            <a:r>
              <a:rPr lang="en-US" sz="4000">
                <a:solidFill>
                  <a:schemeClr val="bg1"/>
                </a:solidFill>
              </a:rPr>
              <a:t> Undergraduate Students</a:t>
            </a:r>
          </a:p>
        </p:txBody>
      </p:sp>
      <p:sp>
        <p:nvSpPr>
          <p:cNvPr id="6" name="TextBox 5"/>
          <p:cNvSpPr txBox="1"/>
          <p:nvPr/>
        </p:nvSpPr>
        <p:spPr>
          <a:xfrm>
            <a:off x="613235" y="1994858"/>
            <a:ext cx="8229600" cy="830997"/>
          </a:xfrm>
          <a:prstGeom prst="rect">
            <a:avLst/>
          </a:prstGeom>
          <a:noFill/>
        </p:spPr>
        <p:txBody>
          <a:bodyPr wrap="square" lIns="91440" tIns="45720" rIns="91440" bIns="45720" rtlCol="0" anchor="t">
            <a:spAutoFit/>
          </a:bodyPr>
          <a:lstStyle/>
          <a:p>
            <a:pPr algn="ctr"/>
            <a:r>
              <a:rPr lang="en-US" sz="2800" b="1">
                <a:solidFill>
                  <a:schemeClr val="bg1"/>
                </a:solidFill>
              </a:rPr>
              <a:t>Parents can Apply </a:t>
            </a:r>
            <a:r>
              <a:rPr lang="en-US" sz="2800" b="1" dirty="0">
                <a:solidFill>
                  <a:schemeClr val="bg1"/>
                </a:solidFill>
              </a:rPr>
              <a:t>for </a:t>
            </a:r>
            <a:r>
              <a:rPr lang="en-US" sz="2800" b="1">
                <a:solidFill>
                  <a:schemeClr val="bg1"/>
                </a:solidFill>
              </a:rPr>
              <a:t>a </a:t>
            </a:r>
            <a:r>
              <a:rPr lang="en-US" sz="2800" b="1" dirty="0">
                <a:solidFill>
                  <a:schemeClr val="bg1"/>
                </a:solidFill>
              </a:rPr>
              <a:t>Federal Direct PLUS </a:t>
            </a:r>
            <a:r>
              <a:rPr lang="en-US" sz="2800" b="1">
                <a:solidFill>
                  <a:schemeClr val="bg1"/>
                </a:solidFill>
              </a:rPr>
              <a:t>Loan</a:t>
            </a:r>
            <a:endParaRPr lang="en-US" sz="2800" b="1" dirty="0">
              <a:solidFill>
                <a:schemeClr val="bg1"/>
              </a:solidFill>
            </a:endParaRPr>
          </a:p>
          <a:p>
            <a:pPr algn="ctr"/>
            <a:r>
              <a:rPr lang="en-US" sz="2000" b="1">
                <a:solidFill>
                  <a:srgbClr val="FF0000"/>
                </a:solidFill>
                <a:cs typeface="Calibri"/>
              </a:rPr>
              <a:t>Three Applications - Spring, Summer, Fall </a:t>
            </a:r>
          </a:p>
        </p:txBody>
      </p:sp>
      <p:graphicFrame>
        <p:nvGraphicFramePr>
          <p:cNvPr id="7" name="Diagram 6"/>
          <p:cNvGraphicFramePr/>
          <p:nvPr>
            <p:extLst>
              <p:ext uri="{D42A27DB-BD31-4B8C-83A1-F6EECF244321}">
                <p14:modId xmlns:p14="http://schemas.microsoft.com/office/powerpoint/2010/main" val="692777477"/>
              </p:ext>
            </p:extLst>
          </p:nvPr>
        </p:nvGraphicFramePr>
        <p:xfrm>
          <a:off x="1698812" y="2741642"/>
          <a:ext cx="5752290" cy="33307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p:cNvPicPr>
            <a:picLocks noChangeAspect="1"/>
          </p:cNvPicPr>
          <p:nvPr/>
        </p:nvPicPr>
        <p:blipFill>
          <a:blip r:embed="rId8"/>
          <a:stretch>
            <a:fillRect/>
          </a:stretch>
        </p:blipFill>
        <p:spPr>
          <a:xfrm>
            <a:off x="6553200" y="5997731"/>
            <a:ext cx="2359356" cy="701101"/>
          </a:xfrm>
          <a:prstGeom prst="rect">
            <a:avLst/>
          </a:prstGeom>
        </p:spPr>
      </p:pic>
    </p:spTree>
    <p:extLst>
      <p:ext uri="{BB962C8B-B14F-4D97-AF65-F5344CB8AC3E}">
        <p14:creationId xmlns:p14="http://schemas.microsoft.com/office/powerpoint/2010/main" val="8235075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42515" y="228600"/>
            <a:ext cx="8382000" cy="1143000"/>
          </a:xfrm>
        </p:spPr>
        <p:txBody>
          <a:bodyPr>
            <a:noAutofit/>
          </a:bodyPr>
          <a:lstStyle/>
          <a:p>
            <a:r>
              <a:rPr lang="en-US" sz="3900">
                <a:solidFill>
                  <a:schemeClr val="tx2">
                    <a:lumMod val="40000"/>
                    <a:lumOff val="60000"/>
                  </a:schemeClr>
                </a:solidFill>
              </a:rPr>
              <a:t>Applying for a Private (Alternative) Loan</a:t>
            </a:r>
          </a:p>
        </p:txBody>
      </p:sp>
      <p:pic>
        <p:nvPicPr>
          <p:cNvPr id="8" name="Content Placeholder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29400" y="6019800"/>
            <a:ext cx="2360928" cy="702459"/>
          </a:xfrm>
          <a:prstGeom prst="rect">
            <a:avLst/>
          </a:prstGeom>
        </p:spPr>
      </p:pic>
      <p:sp>
        <p:nvSpPr>
          <p:cNvPr id="2" name="Content Placeholder 1"/>
          <p:cNvSpPr>
            <a:spLocks noGrp="1"/>
          </p:cNvSpPr>
          <p:nvPr>
            <p:ph idx="1"/>
          </p:nvPr>
        </p:nvSpPr>
        <p:spPr>
          <a:xfrm>
            <a:off x="457200" y="1371600"/>
            <a:ext cx="8382000" cy="5181600"/>
          </a:xfrm>
        </p:spPr>
        <p:txBody>
          <a:bodyPr vert="horz" lIns="91440" tIns="45720" rIns="91440" bIns="45720" rtlCol="0" anchor="t">
            <a:normAutofit/>
          </a:bodyPr>
          <a:lstStyle/>
          <a:p>
            <a:pPr>
              <a:buFont typeface="Wingdings" panose="05000000000000000000" pitchFamily="2" charset="2"/>
              <a:buChar char="Ø"/>
            </a:pPr>
            <a:r>
              <a:rPr lang="en-US" sz="2400" dirty="0">
                <a:solidFill>
                  <a:schemeClr val="bg1"/>
                </a:solidFill>
              </a:rPr>
              <a:t>UConn's Suggested Private (Alternative) Loan Lender list via ELMSelect:  </a:t>
            </a:r>
            <a:r>
              <a:rPr lang="en-US" sz="2400" dirty="0">
                <a:solidFill>
                  <a:schemeClr val="tx2">
                    <a:lumMod val="60000"/>
                    <a:lumOff val="40000"/>
                  </a:schemeClr>
                </a:solidFill>
              </a:rPr>
              <a:t>financialaid.uconn.edu/</a:t>
            </a:r>
            <a:r>
              <a:rPr lang="en-US" sz="2400" dirty="0" err="1">
                <a:solidFill>
                  <a:schemeClr val="tx2">
                    <a:lumMod val="60000"/>
                    <a:lumOff val="40000"/>
                  </a:schemeClr>
                </a:solidFill>
              </a:rPr>
              <a:t>altloan</a:t>
            </a:r>
            <a:r>
              <a:rPr lang="en-US" sz="2400" dirty="0">
                <a:solidFill>
                  <a:schemeClr val="tx2">
                    <a:lumMod val="60000"/>
                    <a:lumOff val="40000"/>
                  </a:schemeClr>
                </a:solidFill>
              </a:rPr>
              <a:t>/</a:t>
            </a:r>
            <a:endParaRPr lang="en-US" sz="2400" dirty="0">
              <a:solidFill>
                <a:schemeClr val="tx2">
                  <a:lumMod val="60000"/>
                  <a:lumOff val="40000"/>
                </a:schemeClr>
              </a:solidFill>
              <a:cs typeface="Calibri"/>
            </a:endParaRPr>
          </a:p>
          <a:p>
            <a:pPr lvl="1">
              <a:buFont typeface="Courier New" panose="02070309020205020404" pitchFamily="49" charset="0"/>
              <a:buChar char="o"/>
            </a:pPr>
            <a:r>
              <a:rPr lang="en-US" sz="2400" dirty="0">
                <a:solidFill>
                  <a:schemeClr val="bg1"/>
                </a:solidFill>
              </a:rPr>
              <a:t>Variable or fixed interest rates; many have no cap</a:t>
            </a:r>
            <a:endParaRPr lang="en-US" sz="2400" dirty="0">
              <a:solidFill>
                <a:schemeClr val="bg1"/>
              </a:solidFill>
              <a:cs typeface="Calibri"/>
            </a:endParaRPr>
          </a:p>
          <a:p>
            <a:pPr lvl="1">
              <a:buFont typeface="Courier New" panose="02070309020205020404" pitchFamily="49" charset="0"/>
              <a:buChar char="o"/>
            </a:pPr>
            <a:r>
              <a:rPr lang="en-US" sz="2400" dirty="0">
                <a:solidFill>
                  <a:schemeClr val="bg1"/>
                </a:solidFill>
              </a:rPr>
              <a:t>Repayment options vary by lender</a:t>
            </a:r>
            <a:endParaRPr lang="en-US" sz="2400" dirty="0">
              <a:solidFill>
                <a:schemeClr val="bg1"/>
              </a:solidFill>
              <a:cs typeface="Calibri"/>
            </a:endParaRPr>
          </a:p>
          <a:p>
            <a:pPr marL="0" indent="0">
              <a:buNone/>
            </a:pPr>
            <a:endParaRPr lang="en-US" sz="2400" dirty="0">
              <a:solidFill>
                <a:schemeClr val="bg1"/>
              </a:solidFill>
              <a:cs typeface="Calibri"/>
            </a:endParaRPr>
          </a:p>
          <a:p>
            <a:pPr>
              <a:buFont typeface="Wingdings" panose="05000000000000000000" pitchFamily="2" charset="2"/>
              <a:buChar char="Ø"/>
            </a:pPr>
            <a:r>
              <a:rPr lang="en-US" sz="2400" dirty="0">
                <a:solidFill>
                  <a:schemeClr val="bg1"/>
                </a:solidFill>
              </a:rPr>
              <a:t>Must apply directly with your chosen lender</a:t>
            </a:r>
            <a:endParaRPr lang="en-US" sz="2400" dirty="0">
              <a:solidFill>
                <a:schemeClr val="bg1"/>
              </a:solidFill>
              <a:cs typeface="Calibri"/>
            </a:endParaRPr>
          </a:p>
          <a:p>
            <a:pPr marL="0" indent="0">
              <a:buNone/>
            </a:pPr>
            <a:endParaRPr lang="en-US" sz="2400" dirty="0">
              <a:solidFill>
                <a:schemeClr val="bg1"/>
              </a:solidFill>
              <a:cs typeface="Calibri"/>
            </a:endParaRPr>
          </a:p>
          <a:p>
            <a:pPr>
              <a:buFont typeface="Wingdings" panose="05000000000000000000" pitchFamily="2" charset="2"/>
              <a:buChar char="Ø"/>
            </a:pPr>
            <a:r>
              <a:rPr lang="en-US" sz="2400" b="1" dirty="0">
                <a:solidFill>
                  <a:srgbClr val="FF0000"/>
                </a:solidFill>
              </a:rPr>
              <a:t>Apply once per semester:</a:t>
            </a:r>
            <a:r>
              <a:rPr lang="en-US" sz="2400" b="1" dirty="0">
                <a:solidFill>
                  <a:schemeClr val="tx2">
                    <a:lumMod val="60000"/>
                    <a:lumOff val="40000"/>
                  </a:schemeClr>
                </a:solidFill>
              </a:rPr>
              <a:t> </a:t>
            </a:r>
            <a:r>
              <a:rPr lang="en-US" sz="2400" dirty="0">
                <a:solidFill>
                  <a:schemeClr val="bg1"/>
                </a:solidFill>
              </a:rPr>
              <a:t>spring, summer, fall</a:t>
            </a:r>
            <a:endParaRPr lang="en-US" sz="2400" dirty="0">
              <a:solidFill>
                <a:schemeClr val="bg1"/>
              </a:solidFill>
              <a:cs typeface="Calibri"/>
            </a:endParaRPr>
          </a:p>
          <a:p>
            <a:pPr lvl="1">
              <a:buFont typeface="Courier New" panose="02070309020205020404" pitchFamily="49" charset="0"/>
              <a:buChar char="o"/>
            </a:pPr>
            <a:r>
              <a:rPr lang="en-US" sz="2400" dirty="0">
                <a:solidFill>
                  <a:schemeClr val="bg1"/>
                </a:solidFill>
              </a:rPr>
              <a:t>Spring Loan Period: January to May 2023</a:t>
            </a:r>
            <a:endParaRPr lang="en-US" sz="2400" dirty="0">
              <a:solidFill>
                <a:schemeClr val="bg1"/>
              </a:solidFill>
              <a:cs typeface="Calibri"/>
            </a:endParaRPr>
          </a:p>
          <a:p>
            <a:pPr lvl="1">
              <a:buFont typeface="Courier New" panose="02070309020205020404" pitchFamily="49" charset="0"/>
              <a:buChar char="o"/>
            </a:pPr>
            <a:r>
              <a:rPr lang="en-US" sz="2400" dirty="0">
                <a:solidFill>
                  <a:schemeClr val="bg1"/>
                </a:solidFill>
              </a:rPr>
              <a:t>Summer Loan Period: May to August 2023</a:t>
            </a:r>
            <a:endParaRPr lang="en-US" sz="2400" dirty="0">
              <a:solidFill>
                <a:schemeClr val="bg1"/>
              </a:solidFill>
              <a:cs typeface="Calibri"/>
            </a:endParaRPr>
          </a:p>
          <a:p>
            <a:pPr lvl="1">
              <a:buFont typeface="Courier New" panose="02070309020205020404" pitchFamily="49" charset="0"/>
              <a:buChar char="o"/>
            </a:pPr>
            <a:r>
              <a:rPr lang="en-US" sz="2400" dirty="0">
                <a:solidFill>
                  <a:schemeClr val="bg1"/>
                </a:solidFill>
              </a:rPr>
              <a:t>Fall Loan Period: August to December 2023</a:t>
            </a:r>
            <a:endParaRPr lang="en-US" sz="2400" dirty="0">
              <a:solidFill>
                <a:schemeClr val="bg1"/>
              </a:solidFill>
              <a:cs typeface="Calibri"/>
            </a:endParaRPr>
          </a:p>
          <a:p>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11511140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A8598-CEE8-4DD3-A0FC-E13E1E792D56}"/>
              </a:ext>
            </a:extLst>
          </p:cNvPr>
          <p:cNvSpPr>
            <a:spLocks noGrp="1"/>
          </p:cNvSpPr>
          <p:nvPr>
            <p:ph type="title"/>
          </p:nvPr>
        </p:nvSpPr>
        <p:spPr/>
        <p:txBody>
          <a:bodyPr/>
          <a:lstStyle/>
          <a:p>
            <a:r>
              <a:rPr lang="en-US">
                <a:solidFill>
                  <a:schemeClr val="tx2">
                    <a:lumMod val="40000"/>
                    <a:lumOff val="60000"/>
                  </a:schemeClr>
                </a:solidFill>
              </a:rPr>
              <a:t>Fixed </a:t>
            </a:r>
            <a:r>
              <a:rPr lang="en-US" sz="4000">
                <a:solidFill>
                  <a:schemeClr val="tx2">
                    <a:lumMod val="40000"/>
                    <a:lumOff val="60000"/>
                  </a:schemeClr>
                </a:solidFill>
              </a:rPr>
              <a:t>Enrollment</a:t>
            </a:r>
            <a:r>
              <a:rPr lang="en-US">
                <a:solidFill>
                  <a:schemeClr val="tx2">
                    <a:lumMod val="40000"/>
                    <a:lumOff val="60000"/>
                  </a:schemeClr>
                </a:solidFill>
              </a:rPr>
              <a:t> Date-Day 10 </a:t>
            </a:r>
          </a:p>
        </p:txBody>
      </p:sp>
      <p:sp>
        <p:nvSpPr>
          <p:cNvPr id="4" name="Content Placeholder 3">
            <a:extLst>
              <a:ext uri="{FF2B5EF4-FFF2-40B4-BE49-F238E27FC236}">
                <a16:creationId xmlns:a16="http://schemas.microsoft.com/office/drawing/2014/main" id="{0A2A343F-B741-4B44-89BB-FA8199942FB5}"/>
              </a:ext>
            </a:extLst>
          </p:cNvPr>
          <p:cNvSpPr>
            <a:spLocks noGrp="1"/>
          </p:cNvSpPr>
          <p:nvPr>
            <p:ph sz="half" idx="2"/>
          </p:nvPr>
        </p:nvSpPr>
        <p:spPr>
          <a:xfrm>
            <a:off x="647700" y="1600200"/>
            <a:ext cx="7848600" cy="4038600"/>
          </a:xfrm>
        </p:spPr>
        <p:txBody>
          <a:bodyPr vert="horz" lIns="91440" tIns="45720" rIns="91440" bIns="45720" rtlCol="0" anchor="t">
            <a:normAutofit/>
          </a:bodyPr>
          <a:lstStyle/>
          <a:p>
            <a:pPr>
              <a:buFont typeface="Wingdings" panose="05000000000000000000" pitchFamily="2" charset="2"/>
              <a:buChar char="Ø"/>
            </a:pPr>
            <a:r>
              <a:rPr lang="en-US" sz="2400">
                <a:solidFill>
                  <a:schemeClr val="bg1"/>
                </a:solidFill>
              </a:rPr>
              <a:t>Financial Aid offers assume that you will enroll as a full-time student on or before the tenth day of classes, each semester.</a:t>
            </a:r>
            <a:endParaRPr lang="en-US" sz="2400">
              <a:solidFill>
                <a:schemeClr val="bg1"/>
              </a:solidFill>
              <a:cs typeface="Calibri"/>
            </a:endParaRPr>
          </a:p>
          <a:p>
            <a:pPr>
              <a:buFont typeface="Wingdings" panose="05000000000000000000" pitchFamily="2" charset="2"/>
              <a:buChar char="Ø"/>
            </a:pPr>
            <a:endParaRPr lang="en-US" sz="2400">
              <a:solidFill>
                <a:schemeClr val="bg1"/>
              </a:solidFill>
              <a:cs typeface="Calibri"/>
            </a:endParaRPr>
          </a:p>
          <a:p>
            <a:pPr>
              <a:buFont typeface="Wingdings" panose="05000000000000000000" pitchFamily="2" charset="2"/>
              <a:buChar char="Ø"/>
            </a:pPr>
            <a:r>
              <a:rPr lang="en-US" sz="2400">
                <a:solidFill>
                  <a:schemeClr val="bg1"/>
                </a:solidFill>
              </a:rPr>
              <a:t>If you are not enrolled full-time (12 or more credits) by Day 10, your financial aid could be reduced or cancelled.</a:t>
            </a:r>
            <a:endParaRPr lang="en-US" sz="2400">
              <a:solidFill>
                <a:schemeClr val="bg1"/>
              </a:solidFill>
              <a:cs typeface="Calibri"/>
            </a:endParaRPr>
          </a:p>
          <a:p>
            <a:pPr>
              <a:buFont typeface="Wingdings" panose="05000000000000000000" pitchFamily="2" charset="2"/>
              <a:buChar char="Ø"/>
            </a:pPr>
            <a:endParaRPr lang="en-US" sz="2400">
              <a:solidFill>
                <a:schemeClr val="bg1"/>
              </a:solidFill>
              <a:cs typeface="Calibri"/>
            </a:endParaRPr>
          </a:p>
          <a:p>
            <a:pPr>
              <a:buFont typeface="Wingdings" panose="05000000000000000000" pitchFamily="2" charset="2"/>
              <a:buChar char="Ø"/>
            </a:pPr>
            <a:r>
              <a:rPr lang="en-US" sz="2400" b="1">
                <a:solidFill>
                  <a:schemeClr val="bg1"/>
                </a:solidFill>
              </a:rPr>
              <a:t>Spring Semester Day 10: </a:t>
            </a:r>
            <a:r>
              <a:rPr lang="en-US" sz="2400">
                <a:solidFill>
                  <a:schemeClr val="tx2">
                    <a:lumMod val="40000"/>
                    <a:lumOff val="60000"/>
                  </a:schemeClr>
                </a:solidFill>
              </a:rPr>
              <a:t>January 30, 2023</a:t>
            </a:r>
            <a:endParaRPr lang="en-US" sz="2400">
              <a:solidFill>
                <a:schemeClr val="tx2">
                  <a:lumMod val="40000"/>
                  <a:lumOff val="60000"/>
                </a:schemeClr>
              </a:solidFill>
              <a:cs typeface="Calibri"/>
            </a:endParaRPr>
          </a:p>
          <a:p>
            <a:pPr marL="0" indent="0">
              <a:buNone/>
            </a:pPr>
            <a:endParaRPr lang="en-US">
              <a:solidFill>
                <a:schemeClr val="bg1"/>
              </a:solidFill>
            </a:endParaRPr>
          </a:p>
        </p:txBody>
      </p:sp>
      <p:pic>
        <p:nvPicPr>
          <p:cNvPr id="5" name="Content Placeholder 5">
            <a:extLst>
              <a:ext uri="{FF2B5EF4-FFF2-40B4-BE49-F238E27FC236}">
                <a16:creationId xmlns:a16="http://schemas.microsoft.com/office/drawing/2014/main" id="{3076ECB6-1BCD-4CC8-BA83-4BF039CE2DC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77000" y="5943600"/>
            <a:ext cx="2360928" cy="702459"/>
          </a:xfrm>
          <a:prstGeom prst="rect">
            <a:avLst/>
          </a:prstGeom>
        </p:spPr>
      </p:pic>
    </p:spTree>
    <p:extLst>
      <p:ext uri="{BB962C8B-B14F-4D97-AF65-F5344CB8AC3E}">
        <p14:creationId xmlns:p14="http://schemas.microsoft.com/office/powerpoint/2010/main" val="26205814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6629400" y="6019800"/>
            <a:ext cx="2360928" cy="702459"/>
          </a:xfrm>
        </p:spPr>
      </p:pic>
      <p:sp>
        <p:nvSpPr>
          <p:cNvPr id="3" name="Title 2"/>
          <p:cNvSpPr>
            <a:spLocks noGrp="1"/>
          </p:cNvSpPr>
          <p:nvPr>
            <p:ph type="title"/>
          </p:nvPr>
        </p:nvSpPr>
        <p:spPr/>
        <p:txBody>
          <a:bodyPr>
            <a:normAutofit fontScale="90000"/>
          </a:bodyPr>
          <a:lstStyle/>
          <a:p>
            <a:r>
              <a:rPr lang="en-US">
                <a:solidFill>
                  <a:schemeClr val="bg1"/>
                </a:solidFill>
              </a:rPr>
              <a:t>Office of Student Financial Aid Services</a:t>
            </a:r>
          </a:p>
        </p:txBody>
      </p:sp>
      <p:sp>
        <p:nvSpPr>
          <p:cNvPr id="2" name="TextBox 1"/>
          <p:cNvSpPr txBox="1"/>
          <p:nvPr/>
        </p:nvSpPr>
        <p:spPr>
          <a:xfrm>
            <a:off x="609600" y="1417638"/>
            <a:ext cx="8153400" cy="4708981"/>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2500">
                <a:solidFill>
                  <a:schemeClr val="bg1"/>
                </a:solidFill>
              </a:rPr>
              <a:t>Open Monday – Friday</a:t>
            </a:r>
          </a:p>
          <a:p>
            <a:pPr marL="742950" lvl="1" indent="-285750">
              <a:buFont typeface="Arial" panose="020B0604020202020204" pitchFamily="34" charset="0"/>
              <a:buChar char="•"/>
            </a:pPr>
            <a:r>
              <a:rPr lang="en-US" sz="2500">
                <a:solidFill>
                  <a:schemeClr val="bg1"/>
                </a:solidFill>
              </a:rPr>
              <a:t>8:00AM – 5:00PM EST</a:t>
            </a:r>
            <a:endParaRPr lang="en-US" sz="2500">
              <a:solidFill>
                <a:schemeClr val="bg1"/>
              </a:solidFill>
              <a:cs typeface="Calibri"/>
            </a:endParaRPr>
          </a:p>
          <a:p>
            <a:endParaRPr lang="en-US" sz="2500">
              <a:solidFill>
                <a:schemeClr val="bg1"/>
              </a:solidFill>
            </a:endParaRPr>
          </a:p>
          <a:p>
            <a:pPr marL="285750" indent="-285750">
              <a:buFont typeface="Arial" panose="020B0604020202020204" pitchFamily="34" charset="0"/>
              <a:buChar char="•"/>
            </a:pPr>
            <a:r>
              <a:rPr lang="en-US" sz="2500">
                <a:solidFill>
                  <a:schemeClr val="bg1"/>
                </a:solidFill>
              </a:rPr>
              <a:t>Ways to contact our office:</a:t>
            </a:r>
            <a:endParaRPr lang="en-US" sz="2500">
              <a:solidFill>
                <a:schemeClr val="bg1"/>
              </a:solidFill>
              <a:cs typeface="Calibri"/>
            </a:endParaRPr>
          </a:p>
          <a:p>
            <a:pPr marL="742950" lvl="1" indent="-285750">
              <a:buFont typeface="Arial" panose="020B0604020202020204" pitchFamily="34" charset="0"/>
              <a:buChar char="•"/>
            </a:pPr>
            <a:r>
              <a:rPr lang="en-US" sz="2500">
                <a:solidFill>
                  <a:schemeClr val="bg1"/>
                </a:solidFill>
              </a:rPr>
              <a:t>Email </a:t>
            </a:r>
            <a:r>
              <a:rPr lang="en-US" sz="2500">
                <a:solidFill>
                  <a:srgbClr val="9CCBF2"/>
                </a:solidFill>
              </a:rPr>
              <a:t>financialaid@uconn.edu</a:t>
            </a:r>
            <a:endParaRPr lang="en-US" sz="2500">
              <a:solidFill>
                <a:srgbClr val="9CCBF2"/>
              </a:solidFill>
              <a:cs typeface="Calibri"/>
            </a:endParaRPr>
          </a:p>
          <a:p>
            <a:pPr marL="742950" lvl="1" indent="-285750">
              <a:buFont typeface="Arial" panose="020B0604020202020204" pitchFamily="34" charset="0"/>
              <a:buChar char="•"/>
            </a:pPr>
            <a:r>
              <a:rPr lang="en-US" sz="2500">
                <a:solidFill>
                  <a:schemeClr val="bg1"/>
                </a:solidFill>
              </a:rPr>
              <a:t>Telephone (860) 486-2819</a:t>
            </a:r>
            <a:endParaRPr lang="en-US" sz="2500">
              <a:solidFill>
                <a:schemeClr val="bg1"/>
              </a:solidFill>
              <a:cs typeface="Calibri"/>
            </a:endParaRPr>
          </a:p>
          <a:p>
            <a:pPr marL="742950" lvl="1" indent="-285750">
              <a:buFont typeface="Arial" panose="020B0604020202020204" pitchFamily="34" charset="0"/>
              <a:buChar char="•"/>
            </a:pPr>
            <a:r>
              <a:rPr lang="en-US" sz="2500">
                <a:solidFill>
                  <a:schemeClr val="bg1"/>
                </a:solidFill>
              </a:rPr>
              <a:t>In-Person, Storrs Campus</a:t>
            </a:r>
            <a:endParaRPr lang="en-US" sz="2500">
              <a:solidFill>
                <a:schemeClr val="bg1"/>
              </a:solidFill>
              <a:cs typeface="Calibri"/>
            </a:endParaRPr>
          </a:p>
          <a:p>
            <a:pPr lvl="1"/>
            <a:endParaRPr lang="en-US" sz="2500">
              <a:solidFill>
                <a:schemeClr val="bg1"/>
              </a:solidFill>
            </a:endParaRPr>
          </a:p>
          <a:p>
            <a:pPr marL="285750" indent="-285750">
              <a:buFont typeface="Arial" panose="020B0604020202020204" pitchFamily="34" charset="0"/>
              <a:buChar char="•"/>
            </a:pPr>
            <a:r>
              <a:rPr lang="en-US" sz="2500">
                <a:solidFill>
                  <a:schemeClr val="bg1"/>
                </a:solidFill>
              </a:rPr>
              <a:t>Visit our website for additional information:</a:t>
            </a:r>
            <a:endParaRPr lang="en-US" sz="2500">
              <a:solidFill>
                <a:schemeClr val="bg1"/>
              </a:solidFill>
              <a:cs typeface="Calibri"/>
            </a:endParaRPr>
          </a:p>
          <a:p>
            <a:pPr marL="742950" lvl="1" indent="-285750">
              <a:buFont typeface="Arial" panose="020B0604020202020204" pitchFamily="34" charset="0"/>
              <a:buChar char="•"/>
            </a:pPr>
            <a:r>
              <a:rPr lang="en-US" sz="2500">
                <a:solidFill>
                  <a:srgbClr val="9CCBF2"/>
                </a:solidFill>
              </a:rPr>
              <a:t>financialaid.uconn.edu</a:t>
            </a:r>
            <a:r>
              <a:rPr lang="en-US" sz="2500">
                <a:solidFill>
                  <a:schemeClr val="bg1"/>
                </a:solidFill>
              </a:rPr>
              <a:t> </a:t>
            </a:r>
            <a:endParaRPr lang="en-US" sz="2500">
              <a:solidFill>
                <a:schemeClr val="bg1"/>
              </a:solidFill>
              <a:cs typeface="Calibri"/>
            </a:endParaRPr>
          </a:p>
          <a:p>
            <a:endParaRPr lang="en-US" sz="2500">
              <a:solidFill>
                <a:schemeClr val="bg1"/>
              </a:solidFill>
              <a:cs typeface="Calibri"/>
            </a:endParaRPr>
          </a:p>
          <a:p>
            <a:pPr marL="285750" indent="-285750">
              <a:buFont typeface="Arial" panose="020B0604020202020204" pitchFamily="34" charset="0"/>
              <a:buChar char="•"/>
            </a:pPr>
            <a:endParaRPr lang="en-US" sz="2500">
              <a:solidFill>
                <a:schemeClr val="bg1"/>
              </a:solidFill>
            </a:endParaRPr>
          </a:p>
        </p:txBody>
      </p:sp>
    </p:spTree>
    <p:extLst>
      <p:ext uri="{BB962C8B-B14F-4D97-AF65-F5344CB8AC3E}">
        <p14:creationId xmlns:p14="http://schemas.microsoft.com/office/powerpoint/2010/main" val="329583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grass, outdoor, tree, sky&#10;&#10;Description automatically generated">
            <a:extLst>
              <a:ext uri="{FF2B5EF4-FFF2-40B4-BE49-F238E27FC236}">
                <a16:creationId xmlns:a16="http://schemas.microsoft.com/office/drawing/2014/main" id="{DBCEE624-2193-40B0-A286-5BE7187FD0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0740325" cy="7174201"/>
          </a:xfrm>
          <a:prstGeom prst="rect">
            <a:avLst/>
          </a:prstGeom>
        </p:spPr>
      </p:pic>
      <p:sp>
        <p:nvSpPr>
          <p:cNvPr id="4" name="Title 1"/>
          <p:cNvSpPr txBox="1">
            <a:spLocks/>
          </p:cNvSpPr>
          <p:nvPr/>
        </p:nvSpPr>
        <p:spPr>
          <a:xfrm>
            <a:off x="743862" y="6000750"/>
            <a:ext cx="8229600" cy="85725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kern="1200">
                <a:solidFill>
                  <a:schemeClr val="bg1"/>
                </a:solidFill>
                <a:latin typeface="Arial"/>
                <a:ea typeface="+mj-ea"/>
                <a:cs typeface="Arial"/>
              </a:defRPr>
            </a:lvl1pPr>
          </a:lstStyle>
          <a:p>
            <a:r>
              <a:rPr lang="en-US" dirty="0"/>
              <a:t>Money Matters</a:t>
            </a:r>
          </a:p>
        </p:txBody>
      </p:sp>
      <p:pic>
        <p:nvPicPr>
          <p:cNvPr id="6" name="Picture 5" descr="A picture containing text, clipart, vector graphics&#10;&#10;Description automatically generated">
            <a:extLst>
              <a:ext uri="{FF2B5EF4-FFF2-40B4-BE49-F238E27FC236}">
                <a16:creationId xmlns:a16="http://schemas.microsoft.com/office/drawing/2014/main" id="{DB334107-AC1A-20B1-FA61-1915DC58B32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3862" y="334378"/>
            <a:ext cx="3604563" cy="1402066"/>
          </a:xfrm>
          <a:prstGeom prst="rect">
            <a:avLst/>
          </a:prstGeom>
        </p:spPr>
      </p:pic>
    </p:spTree>
    <p:custDataLst>
      <p:tags r:id="rId1"/>
    </p:custDataLst>
    <p:extLst>
      <p:ext uri="{BB962C8B-B14F-4D97-AF65-F5344CB8AC3E}">
        <p14:creationId xmlns:p14="http://schemas.microsoft.com/office/powerpoint/2010/main" val="440678386"/>
      </p:ext>
    </p:extLst>
  </p:cSld>
  <p:clrMapOvr>
    <a:masterClrMapping/>
  </p:clrMapOvr>
  <mc:AlternateContent xmlns:mc="http://schemas.openxmlformats.org/markup-compatibility/2006" xmlns:p14="http://schemas.microsoft.com/office/powerpoint/2010/main">
    <mc:Choice Requires="p14">
      <p:transition spd="slow" p14:dur="25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0D771-3EFE-46F1-BFAC-DF49E3C6C0C7}"/>
              </a:ext>
            </a:extLst>
          </p:cNvPr>
          <p:cNvSpPr>
            <a:spLocks noGrp="1"/>
          </p:cNvSpPr>
          <p:nvPr>
            <p:ph type="title"/>
          </p:nvPr>
        </p:nvSpPr>
        <p:spPr>
          <a:xfrm>
            <a:off x="333911" y="402406"/>
            <a:ext cx="8229600" cy="857250"/>
          </a:xfrm>
        </p:spPr>
        <p:txBody>
          <a:bodyPr anchor="ctr">
            <a:normAutofit/>
          </a:bodyPr>
          <a:lstStyle/>
          <a:p>
            <a:r>
              <a:rPr lang="en-US" dirty="0"/>
              <a:t>Office of the Bursar</a:t>
            </a:r>
          </a:p>
        </p:txBody>
      </p:sp>
      <p:graphicFrame>
        <p:nvGraphicFramePr>
          <p:cNvPr id="5" name="Content Placeholder 2">
            <a:extLst>
              <a:ext uri="{FF2B5EF4-FFF2-40B4-BE49-F238E27FC236}">
                <a16:creationId xmlns:a16="http://schemas.microsoft.com/office/drawing/2014/main" id="{B9A05080-FD47-4DFD-B548-B6987C5223E6}"/>
              </a:ext>
            </a:extLst>
          </p:cNvPr>
          <p:cNvGraphicFramePr>
            <a:graphicFrameLocks noGrp="1"/>
          </p:cNvGraphicFramePr>
          <p:nvPr>
            <p:ph idx="1"/>
            <p:extLst>
              <p:ext uri="{D42A27DB-BD31-4B8C-83A1-F6EECF244321}">
                <p14:modId xmlns:p14="http://schemas.microsoft.com/office/powerpoint/2010/main" val="2862326883"/>
              </p:ext>
            </p:extLst>
          </p:nvPr>
        </p:nvGraphicFramePr>
        <p:xfrm>
          <a:off x="333911" y="2348108"/>
          <a:ext cx="8686801" cy="38677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134529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184" y="402019"/>
            <a:ext cx="8229600" cy="857250"/>
          </a:xfrm>
        </p:spPr>
        <p:txBody>
          <a:bodyPr anchor="ctr">
            <a:normAutofit/>
          </a:bodyPr>
          <a:lstStyle/>
          <a:p>
            <a:r>
              <a:rPr lang="en-US" dirty="0"/>
              <a:t>Fee Bill</a:t>
            </a:r>
          </a:p>
        </p:txBody>
      </p:sp>
      <p:sp>
        <p:nvSpPr>
          <p:cNvPr id="3" name="Content Placeholder 2"/>
          <p:cNvSpPr>
            <a:spLocks noGrp="1"/>
          </p:cNvSpPr>
          <p:nvPr>
            <p:ph sz="half" idx="1"/>
          </p:nvPr>
        </p:nvSpPr>
        <p:spPr>
          <a:xfrm>
            <a:off x="243447" y="1934962"/>
            <a:ext cx="4940804" cy="3551187"/>
          </a:xfrm>
        </p:spPr>
        <p:txBody>
          <a:bodyPr>
            <a:noAutofit/>
          </a:bodyPr>
          <a:lstStyle/>
          <a:p>
            <a:pPr marL="0" indent="0">
              <a:buNone/>
            </a:pPr>
            <a:r>
              <a:rPr lang="en-US" sz="1800" b="1" dirty="0">
                <a:solidFill>
                  <a:srgbClr val="FF0000"/>
                </a:solidFill>
                <a:latin typeface="Arial" panose="020B0604020202020204" pitchFamily="34" charset="0"/>
                <a:cs typeface="Arial" panose="020B0604020202020204" pitchFamily="34" charset="0"/>
              </a:rPr>
              <a:t>Fun fact to help remember! </a:t>
            </a:r>
          </a:p>
          <a:p>
            <a:pPr marL="0" indent="0">
              <a:buNone/>
            </a:pPr>
            <a:r>
              <a:rPr lang="en-US" sz="1800" b="1" dirty="0">
                <a:latin typeface="Arial" panose="020B0604020202020204" pitchFamily="34" charset="0"/>
                <a:cs typeface="Arial" panose="020B0604020202020204" pitchFamily="34" charset="0"/>
              </a:rPr>
              <a:t>1881</a:t>
            </a:r>
            <a:r>
              <a:rPr lang="en-US" sz="1800" dirty="0">
                <a:latin typeface="Arial" panose="020B0604020202020204" pitchFamily="34" charset="0"/>
                <a:cs typeface="Arial" panose="020B0604020202020204" pitchFamily="34" charset="0"/>
              </a:rPr>
              <a:t> is the year UConn was founded.  </a:t>
            </a:r>
          </a:p>
          <a:p>
            <a:pPr marL="0" indent="0">
              <a:buNone/>
            </a:pPr>
            <a:endParaRPr lang="en-US" sz="1800" dirty="0">
              <a:latin typeface="Arial" panose="020B0604020202020204" pitchFamily="34" charset="0"/>
              <a:cs typeface="Arial" panose="020B0604020202020204" pitchFamily="34" charset="0"/>
            </a:endParaRPr>
          </a:p>
          <a:p>
            <a:pPr marL="0" indent="0">
              <a:buNone/>
            </a:pPr>
            <a:r>
              <a:rPr lang="en-US" sz="1800" b="1" dirty="0">
                <a:latin typeface="Arial" panose="020B0604020202020204" pitchFamily="34" charset="0"/>
                <a:cs typeface="Arial" panose="020B0604020202020204" pitchFamily="34" charset="0"/>
              </a:rPr>
              <a:t>Spring bills are due January 8</a:t>
            </a:r>
            <a:r>
              <a:rPr lang="en-US" sz="1800" b="1" baseline="30000" dirty="0">
                <a:latin typeface="Arial" panose="020B0604020202020204" pitchFamily="34" charset="0"/>
                <a:cs typeface="Arial" panose="020B0604020202020204" pitchFamily="34" charset="0"/>
              </a:rPr>
              <a:t>th</a:t>
            </a:r>
            <a:r>
              <a:rPr lang="en-US" sz="1800" b="1" dirty="0">
                <a:latin typeface="Arial" panose="020B0604020202020204" pitchFamily="34" charset="0"/>
                <a:cs typeface="Arial" panose="020B0604020202020204" pitchFamily="34" charset="0"/>
              </a:rPr>
              <a:t> (1/8)</a:t>
            </a:r>
          </a:p>
          <a:p>
            <a:r>
              <a:rPr lang="en-US" sz="1800" dirty="0">
                <a:latin typeface="Arial" panose="020B0604020202020204" pitchFamily="34" charset="0"/>
                <a:cs typeface="Arial" panose="020B0604020202020204" pitchFamily="34" charset="0"/>
              </a:rPr>
              <a:t>Posted late-November (after Thanksgiving)</a:t>
            </a:r>
          </a:p>
          <a:p>
            <a:pPr marL="0" indent="0">
              <a:buNone/>
            </a:pPr>
            <a:r>
              <a:rPr lang="en-US" sz="1800" b="1" dirty="0">
                <a:latin typeface="Arial" panose="020B0604020202020204" pitchFamily="34" charset="0"/>
                <a:cs typeface="Arial" panose="020B0604020202020204" pitchFamily="34" charset="0"/>
              </a:rPr>
              <a:t>Fall bills are due August 1</a:t>
            </a:r>
            <a:r>
              <a:rPr lang="en-US" sz="1800" b="1" baseline="30000" dirty="0">
                <a:latin typeface="Arial" panose="020B0604020202020204" pitchFamily="34" charset="0"/>
                <a:cs typeface="Arial" panose="020B0604020202020204" pitchFamily="34" charset="0"/>
              </a:rPr>
              <a:t>st</a:t>
            </a:r>
            <a:r>
              <a:rPr lang="en-US" sz="1800" b="1" dirty="0">
                <a:latin typeface="Arial" panose="020B0604020202020204" pitchFamily="34" charset="0"/>
                <a:cs typeface="Arial" panose="020B0604020202020204" pitchFamily="34" charset="0"/>
              </a:rPr>
              <a:t> (8/1)</a:t>
            </a:r>
          </a:p>
          <a:p>
            <a:r>
              <a:rPr lang="en-US" sz="1800" dirty="0">
                <a:latin typeface="Arial" panose="020B0604020202020204" pitchFamily="34" charset="0"/>
                <a:cs typeface="Arial" panose="020B0604020202020204" pitchFamily="34" charset="0"/>
              </a:rPr>
              <a:t>Posted mid-June</a:t>
            </a:r>
          </a:p>
          <a:p>
            <a:endParaRPr lang="en-US" sz="1800" dirty="0">
              <a:latin typeface="Arial" panose="020B0604020202020204" pitchFamily="34" charset="0"/>
              <a:cs typeface="Arial" panose="020B0604020202020204" pitchFamily="34" charset="0"/>
            </a:endParaRPr>
          </a:p>
          <a:p>
            <a:pPr marL="0" indent="0">
              <a:buNone/>
            </a:pPr>
            <a:r>
              <a:rPr lang="en-US" sz="1800" b="1" dirty="0">
                <a:latin typeface="Arial" panose="020B0604020202020204" pitchFamily="34" charset="0"/>
                <a:cs typeface="Arial" panose="020B0604020202020204" pitchFamily="34" charset="0"/>
              </a:rPr>
              <a:t>Notifications may include…</a:t>
            </a:r>
          </a:p>
          <a:p>
            <a:r>
              <a:rPr lang="en-US" sz="1800" dirty="0">
                <a:latin typeface="Arial" panose="020B0604020202020204" pitchFamily="34" charset="0"/>
                <a:cs typeface="Arial" panose="020B0604020202020204" pitchFamily="34" charset="0"/>
              </a:rPr>
              <a:t>When fee bills are issued</a:t>
            </a:r>
          </a:p>
          <a:p>
            <a:r>
              <a:rPr lang="en-US" sz="1800" dirty="0">
                <a:latin typeface="Arial" panose="020B0604020202020204" pitchFamily="34" charset="0"/>
                <a:cs typeface="Arial" panose="020B0604020202020204" pitchFamily="34" charset="0"/>
              </a:rPr>
              <a:t>Additional charges are added</a:t>
            </a:r>
          </a:p>
          <a:p>
            <a:r>
              <a:rPr lang="en-US" sz="1800" dirty="0">
                <a:latin typeface="Arial" panose="020B0604020202020204" pitchFamily="34" charset="0"/>
                <a:cs typeface="Arial" panose="020B0604020202020204" pitchFamily="34" charset="0"/>
              </a:rPr>
              <a:t>Due dates </a:t>
            </a:r>
          </a:p>
          <a:p>
            <a:r>
              <a:rPr lang="en-US" sz="1800" dirty="0">
                <a:latin typeface="Arial" panose="020B0604020202020204" pitchFamily="34" charset="0"/>
                <a:cs typeface="Arial" panose="020B0604020202020204" pitchFamily="34" charset="0"/>
              </a:rPr>
              <a:t>Changes in account</a:t>
            </a:r>
          </a:p>
        </p:txBody>
      </p:sp>
      <p:sp>
        <p:nvSpPr>
          <p:cNvPr id="18" name="Content Placeholder 2">
            <a:extLst>
              <a:ext uri="{FF2B5EF4-FFF2-40B4-BE49-F238E27FC236}">
                <a16:creationId xmlns:a16="http://schemas.microsoft.com/office/drawing/2014/main" id="{0A578378-C27D-48C5-8EAB-B7BBAA0F4B8A}"/>
              </a:ext>
            </a:extLst>
          </p:cNvPr>
          <p:cNvSpPr txBox="1">
            <a:spLocks/>
          </p:cNvSpPr>
          <p:nvPr/>
        </p:nvSpPr>
        <p:spPr>
          <a:xfrm>
            <a:off x="4572001" y="2064281"/>
            <a:ext cx="4328552" cy="338989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0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buNone/>
            </a:pPr>
            <a:endParaRPr lang="en-US" b="1" dirty="0">
              <a:solidFill>
                <a:prstClr val="black"/>
              </a:solidFill>
            </a:endParaRPr>
          </a:p>
        </p:txBody>
      </p:sp>
      <p:pic>
        <p:nvPicPr>
          <p:cNvPr id="9" name="Picture 8" descr="A computer and a cup of coffee&#10;&#10;Description automatically generated with medium confidence">
            <a:extLst>
              <a:ext uri="{FF2B5EF4-FFF2-40B4-BE49-F238E27FC236}">
                <a16:creationId xmlns:a16="http://schemas.microsoft.com/office/drawing/2014/main" id="{FA6AA510-F7F4-5381-FA44-A1B02A4D4180}"/>
              </a:ext>
            </a:extLst>
          </p:cNvPr>
          <p:cNvPicPr>
            <a:picLocks noChangeAspect="1"/>
          </p:cNvPicPr>
          <p:nvPr/>
        </p:nvPicPr>
        <p:blipFill>
          <a:blip r:embed="rId4"/>
          <a:stretch>
            <a:fillRect/>
          </a:stretch>
        </p:blipFill>
        <p:spPr>
          <a:xfrm>
            <a:off x="5138500" y="1935473"/>
            <a:ext cx="3548299" cy="2317038"/>
          </a:xfrm>
          <a:prstGeom prst="rect">
            <a:avLst/>
          </a:prstGeom>
        </p:spPr>
      </p:pic>
      <p:sp>
        <p:nvSpPr>
          <p:cNvPr id="4" name="TextBox 3">
            <a:extLst>
              <a:ext uri="{FF2B5EF4-FFF2-40B4-BE49-F238E27FC236}">
                <a16:creationId xmlns:a16="http://schemas.microsoft.com/office/drawing/2014/main" id="{0D9A68C5-0229-928F-079F-34A2EAE4B915}"/>
              </a:ext>
            </a:extLst>
          </p:cNvPr>
          <p:cNvSpPr txBox="1"/>
          <p:nvPr/>
        </p:nvSpPr>
        <p:spPr>
          <a:xfrm>
            <a:off x="4807755" y="4587793"/>
            <a:ext cx="4469294" cy="1477328"/>
          </a:xfrm>
          <a:prstGeom prst="rect">
            <a:avLst/>
          </a:prstGeom>
          <a:noFill/>
        </p:spPr>
        <p:txBody>
          <a:bodyPr wrap="square" rtlCol="0">
            <a:spAutoFit/>
          </a:bodyPr>
          <a:lstStyle/>
          <a:p>
            <a:pPr marL="0" indent="0">
              <a:buNone/>
            </a:pPr>
            <a:r>
              <a:rPr lang="en-US" b="1" dirty="0">
                <a:latin typeface="Arial" panose="020B0604020202020204" pitchFamily="34" charset="0"/>
                <a:cs typeface="Arial" panose="020B0604020202020204" pitchFamily="34" charset="0"/>
              </a:rPr>
              <a:t>How will I be billed at UConn?</a:t>
            </a:r>
          </a:p>
          <a:p>
            <a:pPr marL="285750" indent="-285750">
              <a:buFont typeface="Wingdings" panose="05000000000000000000" pitchFamily="2" charset="2"/>
              <a:buChar char="ü"/>
            </a:pPr>
            <a:r>
              <a:rPr lang="en-US" dirty="0">
                <a:latin typeface="Arial" panose="020B0604020202020204" pitchFamily="34" charset="0"/>
                <a:cs typeface="Arial" panose="020B0604020202020204" pitchFamily="34" charset="0"/>
              </a:rPr>
              <a:t>Fee Bills are issued </a:t>
            </a:r>
            <a:r>
              <a:rPr lang="en-US" b="1" dirty="0">
                <a:latin typeface="Arial" panose="020B0604020202020204" pitchFamily="34" charset="0"/>
                <a:cs typeface="Arial" panose="020B0604020202020204" pitchFamily="34" charset="0"/>
              </a:rPr>
              <a:t>electronically ONLY </a:t>
            </a:r>
          </a:p>
          <a:p>
            <a:pPr marL="285750" indent="-285750">
              <a:buFont typeface="Wingdings" panose="05000000000000000000" pitchFamily="2" charset="2"/>
              <a:buChar char="ü"/>
            </a:pPr>
            <a:r>
              <a:rPr lang="en-US" dirty="0">
                <a:latin typeface="Arial" panose="020B0604020202020204" pitchFamily="34" charset="0"/>
                <a:cs typeface="Arial" panose="020B0604020202020204" pitchFamily="34" charset="0"/>
              </a:rPr>
              <a:t>All notifications are</a:t>
            </a:r>
            <a:r>
              <a:rPr lang="en-US" b="1" dirty="0">
                <a:latin typeface="Arial" panose="020B0604020202020204" pitchFamily="34" charset="0"/>
                <a:cs typeface="Arial" panose="020B0604020202020204" pitchFamily="34" charset="0"/>
              </a:rPr>
              <a:t> sent to the student UConn.edu email address  </a:t>
            </a:r>
          </a:p>
        </p:txBody>
      </p:sp>
    </p:spTree>
    <p:custDataLst>
      <p:tags r:id="rId1"/>
    </p:custDataLst>
    <p:extLst>
      <p:ext uri="{BB962C8B-B14F-4D97-AF65-F5344CB8AC3E}">
        <p14:creationId xmlns:p14="http://schemas.microsoft.com/office/powerpoint/2010/main" val="1708360967"/>
      </p:ext>
    </p:extLst>
  </p:cSld>
  <p:clrMapOvr>
    <a:masterClrMapping/>
  </p:clrMapOvr>
  <mc:AlternateContent xmlns:mc="http://schemas.openxmlformats.org/markup-compatibility/2006" xmlns:p14="http://schemas.microsoft.com/office/powerpoint/2010/main">
    <mc:Choice Requires="p14">
      <p:transition spd="slow" p14:dur="105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94E84-51BF-41F0-877B-CB2CF96AD52A}"/>
              </a:ext>
            </a:extLst>
          </p:cNvPr>
          <p:cNvSpPr>
            <a:spLocks noGrp="1"/>
          </p:cNvSpPr>
          <p:nvPr>
            <p:ph type="title"/>
          </p:nvPr>
        </p:nvSpPr>
        <p:spPr/>
        <p:txBody>
          <a:bodyPr/>
          <a:lstStyle/>
          <a:p>
            <a:r>
              <a:rPr lang="en-US" dirty="0"/>
              <a:t>How much does CEIN cost?</a:t>
            </a:r>
          </a:p>
        </p:txBody>
      </p:sp>
      <p:sp>
        <p:nvSpPr>
          <p:cNvPr id="21" name="TextBox 20">
            <a:extLst>
              <a:ext uri="{FF2B5EF4-FFF2-40B4-BE49-F238E27FC236}">
                <a16:creationId xmlns:a16="http://schemas.microsoft.com/office/drawing/2014/main" id="{BA7A3C0D-58D5-CB98-9142-81BF84922A95}"/>
              </a:ext>
            </a:extLst>
          </p:cNvPr>
          <p:cNvSpPr txBox="1"/>
          <p:nvPr/>
        </p:nvSpPr>
        <p:spPr>
          <a:xfrm>
            <a:off x="657250" y="1812354"/>
            <a:ext cx="7956500" cy="338554"/>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Website: </a:t>
            </a:r>
            <a:r>
              <a:rPr lang="en-US" sz="1600" dirty="0">
                <a:latin typeface="Arial" panose="020B0604020202020204" pitchFamily="34" charset="0"/>
                <a:cs typeface="Arial" panose="020B0604020202020204" pitchFamily="34" charset="0"/>
              </a:rPr>
              <a:t>bursar.uconn.edu, click Tuition &amp; Fees, Grad Student, CEIN Program Fees</a:t>
            </a:r>
          </a:p>
        </p:txBody>
      </p:sp>
      <p:grpSp>
        <p:nvGrpSpPr>
          <p:cNvPr id="3" name="Group 2">
            <a:extLst>
              <a:ext uri="{FF2B5EF4-FFF2-40B4-BE49-F238E27FC236}">
                <a16:creationId xmlns:a16="http://schemas.microsoft.com/office/drawing/2014/main" id="{B2CB321F-44BA-072A-12F0-2A2CF642C501}"/>
              </a:ext>
            </a:extLst>
          </p:cNvPr>
          <p:cNvGrpSpPr/>
          <p:nvPr/>
        </p:nvGrpSpPr>
        <p:grpSpPr>
          <a:xfrm>
            <a:off x="740120" y="2150908"/>
            <a:ext cx="7873630" cy="4654316"/>
            <a:chOff x="551975" y="1769916"/>
            <a:chExt cx="7819155" cy="4815326"/>
          </a:xfrm>
        </p:grpSpPr>
        <p:pic>
          <p:nvPicPr>
            <p:cNvPr id="4" name="Picture 3">
              <a:extLst>
                <a:ext uri="{FF2B5EF4-FFF2-40B4-BE49-F238E27FC236}">
                  <a16:creationId xmlns:a16="http://schemas.microsoft.com/office/drawing/2014/main" id="{BD65E712-1D0A-789A-0696-273C7A440D14}"/>
                </a:ext>
              </a:extLst>
            </p:cNvPr>
            <p:cNvPicPr>
              <a:picLocks noChangeAspect="1"/>
            </p:cNvPicPr>
            <p:nvPr/>
          </p:nvPicPr>
          <p:blipFill>
            <a:blip r:embed="rId4"/>
            <a:stretch>
              <a:fillRect/>
            </a:stretch>
          </p:blipFill>
          <p:spPr>
            <a:xfrm>
              <a:off x="4877916" y="3756969"/>
              <a:ext cx="3061160" cy="2707561"/>
            </a:xfrm>
            <a:prstGeom prst="rect">
              <a:avLst/>
            </a:prstGeom>
          </p:spPr>
        </p:pic>
        <p:pic>
          <p:nvPicPr>
            <p:cNvPr id="5" name="Picture 4">
              <a:extLst>
                <a:ext uri="{FF2B5EF4-FFF2-40B4-BE49-F238E27FC236}">
                  <a16:creationId xmlns:a16="http://schemas.microsoft.com/office/drawing/2014/main" id="{B09B02D2-022E-EB4B-E74D-58CDD256FC74}"/>
                </a:ext>
              </a:extLst>
            </p:cNvPr>
            <p:cNvPicPr>
              <a:picLocks noChangeAspect="1"/>
            </p:cNvPicPr>
            <p:nvPr/>
          </p:nvPicPr>
          <p:blipFill>
            <a:blip r:embed="rId5"/>
            <a:stretch>
              <a:fillRect/>
            </a:stretch>
          </p:blipFill>
          <p:spPr>
            <a:xfrm>
              <a:off x="4877916" y="1769916"/>
              <a:ext cx="3493214" cy="1432321"/>
            </a:xfrm>
            <a:prstGeom prst="rect">
              <a:avLst/>
            </a:prstGeom>
          </p:spPr>
        </p:pic>
        <p:sp>
          <p:nvSpPr>
            <p:cNvPr id="6" name="TextBox 5">
              <a:extLst>
                <a:ext uri="{FF2B5EF4-FFF2-40B4-BE49-F238E27FC236}">
                  <a16:creationId xmlns:a16="http://schemas.microsoft.com/office/drawing/2014/main" id="{B8CAC041-1D39-2115-28D8-F5C78E8158B3}"/>
                </a:ext>
              </a:extLst>
            </p:cNvPr>
            <p:cNvSpPr txBox="1"/>
            <p:nvPr/>
          </p:nvSpPr>
          <p:spPr>
            <a:xfrm>
              <a:off x="551975" y="4706542"/>
              <a:ext cx="4020026" cy="1878700"/>
            </a:xfrm>
            <a:prstGeom prst="rect">
              <a:avLst/>
            </a:prstGeom>
            <a:solidFill>
              <a:schemeClr val="accent5">
                <a:lumMod val="20000"/>
                <a:lumOff val="80000"/>
              </a:schemeClr>
            </a:solidFill>
          </p:spPr>
          <p:txBody>
            <a:bodyPr wrap="square">
              <a:spAutoFit/>
            </a:bodyPr>
            <a:lstStyle/>
            <a:p>
              <a:pPr>
                <a:defRPr/>
              </a:pPr>
              <a:r>
                <a:rPr lang="en-US" sz="1400" b="1" dirty="0">
                  <a:solidFill>
                    <a:prstClr val="black"/>
                  </a:solidFill>
                  <a:latin typeface="Arial" panose="020B0604020202020204" pitchFamily="34" charset="0"/>
                  <a:cs typeface="Arial" panose="020B0604020202020204" pitchFamily="34" charset="0"/>
                </a:rPr>
                <a:t>Mandatory Fees</a:t>
              </a:r>
            </a:p>
            <a:p>
              <a:pPr marL="214313" indent="-214313">
                <a:buFont typeface="Arial" panose="020B0604020202020204" pitchFamily="34" charset="0"/>
                <a:buChar char="•"/>
                <a:defRPr/>
              </a:pPr>
              <a:r>
                <a:rPr lang="en-US" sz="1400" dirty="0">
                  <a:solidFill>
                    <a:prstClr val="black"/>
                  </a:solidFill>
                  <a:latin typeface="Arial" panose="020B0604020202020204" pitchFamily="34" charset="0"/>
                  <a:cs typeface="Arial" panose="020B0604020202020204" pitchFamily="34" charset="0"/>
                </a:rPr>
                <a:t>Transit Fee ($89 Storrs, $24 Regional)</a:t>
              </a:r>
            </a:p>
            <a:p>
              <a:pPr marL="214313" indent="-214313">
                <a:buFont typeface="Arial" panose="020B0604020202020204" pitchFamily="34" charset="0"/>
                <a:buChar char="•"/>
                <a:defRPr/>
              </a:pPr>
              <a:r>
                <a:rPr lang="en-US" sz="1400" dirty="0">
                  <a:solidFill>
                    <a:prstClr val="black"/>
                  </a:solidFill>
                  <a:latin typeface="Arial" panose="020B0604020202020204" pitchFamily="34" charset="0"/>
                  <a:cs typeface="Arial" panose="020B0604020202020204" pitchFamily="34" charset="0"/>
                </a:rPr>
                <a:t>Technology fee</a:t>
              </a:r>
            </a:p>
            <a:p>
              <a:pPr marL="214313" indent="-214313">
                <a:buFont typeface="Arial" panose="020B0604020202020204" pitchFamily="34" charset="0"/>
                <a:buChar char="•"/>
                <a:defRPr/>
              </a:pPr>
              <a:r>
                <a:rPr lang="en-US" sz="1400" dirty="0">
                  <a:solidFill>
                    <a:prstClr val="black"/>
                  </a:solidFill>
                  <a:latin typeface="Arial" panose="020B0604020202020204" pitchFamily="34" charset="0"/>
                  <a:cs typeface="Arial" panose="020B0604020202020204" pitchFamily="34" charset="0"/>
                </a:rPr>
                <a:t>Infrastructure Fee</a:t>
              </a:r>
            </a:p>
            <a:p>
              <a:pPr marL="214313" indent="-214313">
                <a:buFont typeface="Arial" panose="020B0604020202020204" pitchFamily="34" charset="0"/>
                <a:buChar char="•"/>
                <a:defRPr/>
              </a:pPr>
              <a:r>
                <a:rPr lang="en-US" sz="1400" dirty="0">
                  <a:solidFill>
                    <a:prstClr val="black"/>
                  </a:solidFill>
                  <a:latin typeface="Arial" panose="020B0604020202020204" pitchFamily="34" charset="0"/>
                  <a:cs typeface="Arial" panose="020B0604020202020204" pitchFamily="34" charset="0"/>
                </a:rPr>
                <a:t>Tuition</a:t>
              </a:r>
            </a:p>
            <a:p>
              <a:pPr>
                <a:defRPr/>
              </a:pPr>
              <a:r>
                <a:rPr lang="en-US" sz="1400" b="1" dirty="0">
                  <a:solidFill>
                    <a:prstClr val="black"/>
                  </a:solidFill>
                  <a:latin typeface="Arial" panose="020B0604020202020204" pitchFamily="34" charset="0"/>
                  <a:cs typeface="Arial" panose="020B0604020202020204" pitchFamily="34" charset="0"/>
                </a:rPr>
                <a:t>Waivable Fee</a:t>
              </a:r>
            </a:p>
            <a:p>
              <a:pPr marL="214313" indent="-214313">
                <a:buFont typeface="Arial" panose="020B0604020202020204" pitchFamily="34" charset="0"/>
                <a:buChar char="•"/>
                <a:defRPr/>
              </a:pPr>
              <a:r>
                <a:rPr lang="en-US" sz="1400" dirty="0">
                  <a:solidFill>
                    <a:prstClr val="black"/>
                  </a:solidFill>
                  <a:latin typeface="Arial" panose="020B0604020202020204" pitchFamily="34" charset="0"/>
                  <a:cs typeface="Arial" panose="020B0604020202020204" pitchFamily="34" charset="0"/>
                </a:rPr>
                <a:t>$2946 Student Health Insurance</a:t>
              </a:r>
            </a:p>
            <a:p>
              <a:pPr marL="214313" indent="-214313">
                <a:buFont typeface="Arial" panose="020B0604020202020204" pitchFamily="34" charset="0"/>
                <a:buChar char="•"/>
                <a:defRPr/>
              </a:pPr>
              <a:r>
                <a:rPr lang="en-US" sz="1400" dirty="0">
                  <a:solidFill>
                    <a:prstClr val="black"/>
                  </a:solidFill>
                  <a:latin typeface="Arial" panose="020B0604020202020204" pitchFamily="34" charset="0"/>
                  <a:cs typeface="Arial" panose="020B0604020202020204" pitchFamily="34" charset="0"/>
                </a:rPr>
                <a:t>$285 Husky Book Bundle Fee</a:t>
              </a:r>
            </a:p>
          </p:txBody>
        </p:sp>
        <p:pic>
          <p:nvPicPr>
            <p:cNvPr id="7" name="Picture 6">
              <a:extLst>
                <a:ext uri="{FF2B5EF4-FFF2-40B4-BE49-F238E27FC236}">
                  <a16:creationId xmlns:a16="http://schemas.microsoft.com/office/drawing/2014/main" id="{B085D4A9-22DC-AC28-7412-AE3164C6D661}"/>
                </a:ext>
              </a:extLst>
            </p:cNvPr>
            <p:cNvPicPr>
              <a:picLocks noChangeAspect="1"/>
            </p:cNvPicPr>
            <p:nvPr/>
          </p:nvPicPr>
          <p:blipFill>
            <a:blip r:embed="rId6"/>
            <a:stretch>
              <a:fillRect/>
            </a:stretch>
          </p:blipFill>
          <p:spPr>
            <a:xfrm>
              <a:off x="551975" y="1830637"/>
              <a:ext cx="3676650" cy="2743200"/>
            </a:xfrm>
            <a:prstGeom prst="rect">
              <a:avLst/>
            </a:prstGeom>
          </p:spPr>
        </p:pic>
      </p:grpSp>
    </p:spTree>
    <p:custDataLst>
      <p:tags r:id="rId1"/>
    </p:custDataLst>
    <p:extLst>
      <p:ext uri="{BB962C8B-B14F-4D97-AF65-F5344CB8AC3E}">
        <p14:creationId xmlns:p14="http://schemas.microsoft.com/office/powerpoint/2010/main" val="31154596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B2139-D34D-7F16-A50B-A211B4BF9F02}"/>
              </a:ext>
            </a:extLst>
          </p:cNvPr>
          <p:cNvSpPr>
            <a:spLocks noGrp="1"/>
          </p:cNvSpPr>
          <p:nvPr>
            <p:ph type="title"/>
          </p:nvPr>
        </p:nvSpPr>
        <p:spPr/>
        <p:txBody>
          <a:bodyPr/>
          <a:lstStyle/>
          <a:p>
            <a:r>
              <a:rPr lang="en-US" dirty="0"/>
              <a:t>Husky Book Bundle Fee</a:t>
            </a:r>
          </a:p>
        </p:txBody>
      </p:sp>
      <p:grpSp>
        <p:nvGrpSpPr>
          <p:cNvPr id="5" name="Group 4">
            <a:extLst>
              <a:ext uri="{FF2B5EF4-FFF2-40B4-BE49-F238E27FC236}">
                <a16:creationId xmlns:a16="http://schemas.microsoft.com/office/drawing/2014/main" id="{8A29DABC-4090-E9A1-6114-20DB6F30FED2}"/>
              </a:ext>
            </a:extLst>
          </p:cNvPr>
          <p:cNvGrpSpPr/>
          <p:nvPr/>
        </p:nvGrpSpPr>
        <p:grpSpPr>
          <a:xfrm>
            <a:off x="182976" y="1855631"/>
            <a:ext cx="8900462" cy="4464027"/>
            <a:chOff x="142096" y="1846839"/>
            <a:chExt cx="12064923" cy="4941556"/>
          </a:xfrm>
        </p:grpSpPr>
        <p:grpSp>
          <p:nvGrpSpPr>
            <p:cNvPr id="6" name="Group 5">
              <a:extLst>
                <a:ext uri="{FF2B5EF4-FFF2-40B4-BE49-F238E27FC236}">
                  <a16:creationId xmlns:a16="http://schemas.microsoft.com/office/drawing/2014/main" id="{DA51BE09-1228-2C57-06A8-4A96B1BE772E}"/>
                </a:ext>
              </a:extLst>
            </p:cNvPr>
            <p:cNvGrpSpPr/>
            <p:nvPr/>
          </p:nvGrpSpPr>
          <p:grpSpPr>
            <a:xfrm>
              <a:off x="142096" y="2478963"/>
              <a:ext cx="12064923" cy="4309432"/>
              <a:chOff x="142096" y="2259816"/>
              <a:chExt cx="12064923" cy="4309432"/>
            </a:xfrm>
          </p:grpSpPr>
          <p:pic>
            <p:nvPicPr>
              <p:cNvPr id="9" name="Picture 8" descr="A picture containing sky, outdoor&#10;&#10;Description automatically generated">
                <a:extLst>
                  <a:ext uri="{FF2B5EF4-FFF2-40B4-BE49-F238E27FC236}">
                    <a16:creationId xmlns:a16="http://schemas.microsoft.com/office/drawing/2014/main" id="{2894CDBF-9F47-3CD2-B38A-46494DC8B9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096" y="2347538"/>
                <a:ext cx="5990088" cy="4001193"/>
              </a:xfrm>
              <a:prstGeom prst="rect">
                <a:avLst/>
              </a:prstGeom>
            </p:spPr>
          </p:pic>
          <p:sp>
            <p:nvSpPr>
              <p:cNvPr id="10" name="TextBox 9">
                <a:extLst>
                  <a:ext uri="{FF2B5EF4-FFF2-40B4-BE49-F238E27FC236}">
                    <a16:creationId xmlns:a16="http://schemas.microsoft.com/office/drawing/2014/main" id="{0D7EBEF2-D373-C4F4-E7E5-C2A86A66CC04}"/>
                  </a:ext>
                </a:extLst>
              </p:cNvPr>
              <p:cNvSpPr txBox="1"/>
              <p:nvPr/>
            </p:nvSpPr>
            <p:spPr>
              <a:xfrm>
                <a:off x="6216931" y="2259816"/>
                <a:ext cx="5990088" cy="4309432"/>
              </a:xfrm>
              <a:prstGeom prst="rect">
                <a:avLst/>
              </a:prstGeom>
              <a:noFill/>
            </p:spPr>
            <p:txBody>
              <a:bodyPr wrap="square" rtlCol="0">
                <a:spAutoFit/>
              </a:bodyPr>
              <a:lstStyle/>
              <a:p>
                <a:pPr marL="285750" indent="-285750">
                  <a:lnSpc>
                    <a:spcPct val="107000"/>
                  </a:lnSpc>
                  <a:spcAft>
                    <a:spcPts val="800"/>
                  </a:spcAft>
                  <a:buFont typeface="Arial" panose="020B0604020202020204" pitchFamily="34" charset="0"/>
                  <a:buChar char="•"/>
                </a:pPr>
                <a:r>
                  <a:rPr lang="en-US" sz="1400" dirty="0">
                    <a:solidFill>
                      <a:srgbClr val="000000"/>
                    </a:solidFill>
                    <a:latin typeface="Arial" panose="020B0604020202020204" pitchFamily="34" charset="0"/>
                    <a:ea typeface="Calibri" panose="020F0502020204030204" pitchFamily="34" charset="0"/>
                    <a:cs typeface="Arial" panose="020B0604020202020204" pitchFamily="34" charset="0"/>
                  </a:rPr>
                  <a:t>Partnership with Barnes &amp; Noble</a:t>
                </a:r>
              </a:p>
              <a:p>
                <a:pPr marL="285750" indent="-285750">
                  <a:lnSpc>
                    <a:spcPct val="107000"/>
                  </a:lnSpc>
                  <a:spcAft>
                    <a:spcPts val="800"/>
                  </a:spcAft>
                  <a:buFont typeface="Arial" panose="020B0604020202020204" pitchFamily="34" charset="0"/>
                  <a:buChar char="•"/>
                </a:pPr>
                <a:r>
                  <a:rPr lang="en-US" sz="1400" dirty="0">
                    <a:solidFill>
                      <a:srgbClr val="000000"/>
                    </a:solidFill>
                    <a:latin typeface="Arial" panose="020B0604020202020204" pitchFamily="34" charset="0"/>
                    <a:ea typeface="Calibri" panose="020F0502020204030204" pitchFamily="34" charset="0"/>
                    <a:cs typeface="Arial" panose="020B0604020202020204" pitchFamily="34" charset="0"/>
                  </a:rPr>
                  <a:t>Available to full-time undergrad students</a:t>
                </a:r>
              </a:p>
              <a:p>
                <a:pPr marL="285750" indent="-285750">
                  <a:lnSpc>
                    <a:spcPct val="107000"/>
                  </a:lnSpc>
                  <a:spcAft>
                    <a:spcPts val="800"/>
                  </a:spcAft>
                  <a:buFont typeface="Arial" panose="020B0604020202020204" pitchFamily="34" charset="0"/>
                  <a:buChar char="•"/>
                </a:pPr>
                <a:r>
                  <a:rPr lang="en-US" sz="1400" dirty="0">
                    <a:latin typeface="Arial" panose="020B0604020202020204" pitchFamily="34" charset="0"/>
                    <a:ea typeface="Calibri" panose="020F0502020204030204" pitchFamily="34" charset="0"/>
                    <a:cs typeface="Arial" panose="020B0604020202020204" pitchFamily="34" charset="0"/>
                  </a:rPr>
                  <a:t>Students are prepared for the first day of class</a:t>
                </a:r>
              </a:p>
              <a:p>
                <a:pPr marL="285750" indent="-285750">
                  <a:lnSpc>
                    <a:spcPct val="107000"/>
                  </a:lnSpc>
                  <a:spcAft>
                    <a:spcPts val="800"/>
                  </a:spcAft>
                  <a:buFont typeface="Arial" panose="020B0604020202020204" pitchFamily="34" charset="0"/>
                  <a:buChar char="•"/>
                </a:pPr>
                <a:r>
                  <a:rPr lang="en-US" sz="1400" dirty="0">
                    <a:latin typeface="Arial" panose="020B0604020202020204" pitchFamily="34" charset="0"/>
                    <a:ea typeface="Calibri" panose="020F0502020204030204" pitchFamily="34" charset="0"/>
                    <a:cs typeface="Arial" panose="020B0604020202020204" pitchFamily="34" charset="0"/>
                  </a:rPr>
                  <a:t>$285 </a:t>
                </a:r>
                <a:r>
                  <a:rPr lang="en-US" sz="1400" b="1" dirty="0">
                    <a:latin typeface="Arial" panose="020B0604020202020204" pitchFamily="34" charset="0"/>
                    <a:ea typeface="Calibri" panose="020F0502020204030204" pitchFamily="34" charset="0"/>
                    <a:cs typeface="Arial" panose="020B0604020202020204" pitchFamily="34" charset="0"/>
                  </a:rPr>
                  <a:t>Renta</a:t>
                </a:r>
                <a:r>
                  <a:rPr lang="en-US" sz="1400" dirty="0">
                    <a:latin typeface="Arial" panose="020B0604020202020204" pitchFamily="34" charset="0"/>
                    <a:ea typeface="Calibri" panose="020F0502020204030204" pitchFamily="34" charset="0"/>
                    <a:cs typeface="Arial" panose="020B0604020202020204" pitchFamily="34" charset="0"/>
                  </a:rPr>
                  <a:t>l Fee (Course </a:t>
                </a:r>
                <a:r>
                  <a:rPr lang="en-US" sz="1400" dirty="0">
                    <a:effectLst/>
                    <a:latin typeface="Arial" panose="020B0604020202020204" pitchFamily="34" charset="0"/>
                    <a:ea typeface="Calibri" panose="020F0502020204030204" pitchFamily="34" charset="0"/>
                    <a:cs typeface="Arial" panose="020B0604020202020204" pitchFamily="34" charset="0"/>
                  </a:rPr>
                  <a:t>materials at a reduced price)</a:t>
                </a:r>
              </a:p>
              <a:p>
                <a:pPr marL="285750" indent="-285750">
                  <a:lnSpc>
                    <a:spcPct val="107000"/>
                  </a:lnSpc>
                  <a:spcAft>
                    <a:spcPts val="800"/>
                  </a:spcAft>
                  <a:buFont typeface="Arial" panose="020B0604020202020204" pitchFamily="34" charset="0"/>
                  <a:buChar char="•"/>
                </a:pPr>
                <a:r>
                  <a:rPr lang="en-US" sz="1400" dirty="0">
                    <a:solidFill>
                      <a:srgbClr val="000000"/>
                    </a:solidFill>
                    <a:latin typeface="Arial" panose="020B0604020202020204" pitchFamily="34" charset="0"/>
                    <a:ea typeface="Calibri" panose="020F0502020204030204" pitchFamily="34" charset="0"/>
                    <a:cs typeface="Arial" panose="020B0604020202020204" pitchFamily="34" charset="0"/>
                  </a:rPr>
                  <a:t>Charged to fee bill</a:t>
                </a:r>
              </a:p>
              <a:p>
                <a:pPr marL="285750" marR="0" indent="-285750">
                  <a:lnSpc>
                    <a:spcPct val="107000"/>
                  </a:lnSpc>
                  <a:spcBef>
                    <a:spcPts val="0"/>
                  </a:spcBef>
                  <a:spcAft>
                    <a:spcPts val="800"/>
                  </a:spcAft>
                  <a:buFont typeface="Arial" panose="020B0604020202020204" pitchFamily="34" charset="0"/>
                  <a:buChar char="•"/>
                </a:pPr>
                <a:r>
                  <a:rPr lang="en-US" sz="1400" dirty="0">
                    <a:solidFill>
                      <a:srgbClr val="000000"/>
                    </a:solidFill>
                    <a:latin typeface="Arial" panose="020B0604020202020204" pitchFamily="34" charset="0"/>
                    <a:ea typeface="Calibri" panose="020F0502020204030204" pitchFamily="34" charset="0"/>
                    <a:cs typeface="Arial" panose="020B0604020202020204" pitchFamily="34" charset="0"/>
                  </a:rPr>
                  <a:t>Opt-Out Period (30 days prior to 1</a:t>
                </a:r>
                <a:r>
                  <a:rPr lang="en-US" sz="1400" baseline="30000" dirty="0">
                    <a:solidFill>
                      <a:srgbClr val="000000"/>
                    </a:solidFill>
                    <a:latin typeface="Arial" panose="020B0604020202020204" pitchFamily="34" charset="0"/>
                    <a:ea typeface="Calibri" panose="020F0502020204030204" pitchFamily="34" charset="0"/>
                    <a:cs typeface="Arial" panose="020B0604020202020204" pitchFamily="34" charset="0"/>
                  </a:rPr>
                  <a:t>st</a:t>
                </a:r>
                <a:r>
                  <a:rPr lang="en-US" sz="1400" dirty="0">
                    <a:solidFill>
                      <a:srgbClr val="000000"/>
                    </a:solidFill>
                    <a:latin typeface="Arial" panose="020B0604020202020204" pitchFamily="34" charset="0"/>
                    <a:ea typeface="Calibri" panose="020F0502020204030204" pitchFamily="34" charset="0"/>
                    <a:cs typeface="Arial" panose="020B0604020202020204" pitchFamily="34" charset="0"/>
                  </a:rPr>
                  <a:t> day of class &amp; ends on the 10</a:t>
                </a:r>
                <a:r>
                  <a:rPr lang="en-US" sz="1400" baseline="30000" dirty="0">
                    <a:solidFill>
                      <a:srgbClr val="000000"/>
                    </a:solidFill>
                    <a:latin typeface="Arial" panose="020B0604020202020204" pitchFamily="34" charset="0"/>
                    <a:ea typeface="Calibri" panose="020F0502020204030204" pitchFamily="34" charset="0"/>
                    <a:cs typeface="Arial" panose="020B0604020202020204" pitchFamily="34" charset="0"/>
                  </a:rPr>
                  <a:t>th</a:t>
                </a:r>
                <a:r>
                  <a:rPr lang="en-US" sz="1400" dirty="0">
                    <a:solidFill>
                      <a:srgbClr val="000000"/>
                    </a:solidFill>
                    <a:latin typeface="Arial" panose="020B0604020202020204" pitchFamily="34" charset="0"/>
                    <a:ea typeface="Calibri" panose="020F0502020204030204" pitchFamily="34" charset="0"/>
                    <a:cs typeface="Arial" panose="020B0604020202020204" pitchFamily="34" charset="0"/>
                  </a:rPr>
                  <a:t> day of class)</a:t>
                </a:r>
              </a:p>
              <a:p>
                <a:pPr marL="285750" indent="-285750">
                  <a:lnSpc>
                    <a:spcPct val="107000"/>
                  </a:lnSpc>
                  <a:spcAft>
                    <a:spcPts val="800"/>
                  </a:spcAft>
                  <a:buFont typeface="Arial" panose="020B0604020202020204" pitchFamily="34" charset="0"/>
                  <a:buChar char="•"/>
                </a:pPr>
                <a:r>
                  <a:rPr lang="en-US" sz="1400" dirty="0">
                    <a:latin typeface="Arial" panose="020B0604020202020204" pitchFamily="34" charset="0"/>
                    <a:ea typeface="Calibri" panose="020F0502020204030204" pitchFamily="34" charset="0"/>
                    <a:cs typeface="Arial" panose="020B0604020202020204" pitchFamily="34" charset="0"/>
                  </a:rPr>
                  <a:t>Student returns course materials at the end of the session</a:t>
                </a:r>
              </a:p>
              <a:p>
                <a:pPr marL="285750" indent="-285750">
                  <a:lnSpc>
                    <a:spcPct val="107000"/>
                  </a:lnSpc>
                  <a:spcAft>
                    <a:spcPts val="800"/>
                  </a:spcAft>
                  <a:buFont typeface="Arial" panose="020B0604020202020204" pitchFamily="34" charset="0"/>
                  <a:buChar char="•"/>
                </a:pPr>
                <a:r>
                  <a:rPr lang="en-US" sz="1400" dirty="0">
                    <a:latin typeface="Arial" panose="020B0604020202020204" pitchFamily="34" charset="0"/>
                    <a:ea typeface="Calibri" panose="020F0502020204030204" pitchFamily="34" charset="0"/>
                    <a:cs typeface="Arial" panose="020B0604020202020204" pitchFamily="34" charset="0"/>
                  </a:rPr>
                  <a:t>Info: </a:t>
                </a:r>
                <a:r>
                  <a:rPr lang="en-US" sz="1400" b="1" dirty="0">
                    <a:solidFill>
                      <a:srgbClr val="FF000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https://bookbundle.program.uconn.edu/</a:t>
                </a:r>
                <a:endParaRPr lang="en-US" sz="1400" b="1" dirty="0">
                  <a:solidFill>
                    <a:srgbClr val="FF0000"/>
                  </a:solidFill>
                  <a:latin typeface="Arial" panose="020B0604020202020204" pitchFamily="34" charset="0"/>
                  <a:cs typeface="Arial" panose="020B0604020202020204" pitchFamily="34" charset="0"/>
                </a:endParaRPr>
              </a:p>
              <a:p>
                <a:pPr marL="285750" indent="-285750">
                  <a:lnSpc>
                    <a:spcPct val="107000"/>
                  </a:lnSpc>
                  <a:spcAft>
                    <a:spcPts val="800"/>
                  </a:spcAft>
                  <a:buFont typeface="Arial" panose="020B0604020202020204" pitchFamily="34" charset="0"/>
                  <a:buChar char="•"/>
                </a:pPr>
                <a:r>
                  <a:rPr lang="en-US" sz="1400" dirty="0">
                    <a:latin typeface="Arial" panose="020B0604020202020204" pitchFamily="34" charset="0"/>
                    <a:cs typeface="Arial" panose="020B0604020202020204" pitchFamily="34" charset="0"/>
                  </a:rPr>
                  <a:t>Opt-Out: </a:t>
                </a:r>
                <a:r>
                  <a:rPr lang="en-US" sz="1400" b="1" u="sng" dirty="0">
                    <a:solidFill>
                      <a:srgbClr val="053C7F"/>
                    </a:solidFill>
                    <a:effectLst/>
                    <a:latin typeface="Arial" panose="020B0604020202020204" pitchFamily="34" charset="0"/>
                    <a:ea typeface="Calibri" panose="020F0502020204030204" pitchFamily="34" charset="0"/>
                    <a:cs typeface="Arial" panose="020B0604020202020204" pitchFamily="34" charset="0"/>
                    <a:hlinkClick r:id="rId5"/>
                  </a:rPr>
                  <a:t>https://sso.bncollege.com/bes-sp/bessso/saml/uconnedu/fdcopt/logon</a:t>
                </a:r>
                <a:endParaRPr lang="en-US" sz="1400" b="1" dirty="0">
                  <a:solidFill>
                    <a:srgbClr val="FF0000"/>
                  </a:solidFill>
                  <a:latin typeface="Arial" panose="020B0604020202020204" pitchFamily="34" charset="0"/>
                  <a:cs typeface="Arial" panose="020B0604020202020204" pitchFamily="34" charset="0"/>
                </a:endParaRPr>
              </a:p>
            </p:txBody>
          </p:sp>
        </p:grpSp>
        <p:sp>
          <p:nvSpPr>
            <p:cNvPr id="7" name="TextBox 6">
              <a:extLst>
                <a:ext uri="{FF2B5EF4-FFF2-40B4-BE49-F238E27FC236}">
                  <a16:creationId xmlns:a16="http://schemas.microsoft.com/office/drawing/2014/main" id="{44AE3548-28F7-AB3B-ACB6-537DD1205A58}"/>
                </a:ext>
              </a:extLst>
            </p:cNvPr>
            <p:cNvSpPr txBox="1"/>
            <p:nvPr/>
          </p:nvSpPr>
          <p:spPr>
            <a:xfrm>
              <a:off x="434521" y="1846839"/>
              <a:ext cx="11201707" cy="372641"/>
            </a:xfrm>
            <a:prstGeom prst="rect">
              <a:avLst/>
            </a:prstGeom>
            <a:noFill/>
          </p:spPr>
          <p:txBody>
            <a:bodyPr wrap="square" rtlCol="0">
              <a:spAutoFit/>
            </a:bodyPr>
            <a:lstStyle/>
            <a:p>
              <a:pPr marL="0" marR="0" algn="ctr">
                <a:lnSpc>
                  <a:spcPct val="107000"/>
                </a:lnSpc>
                <a:spcBef>
                  <a:spcPts val="0"/>
                </a:spcBef>
                <a:spcAft>
                  <a:spcPts val="800"/>
                </a:spcAft>
              </a:pPr>
              <a:r>
                <a:rPr lang="en-US" sz="1600" b="1" i="1" dirty="0">
                  <a:solidFill>
                    <a:srgbClr val="000000"/>
                  </a:solidFill>
                  <a:effectLst/>
                  <a:latin typeface="Arial" panose="020B0604020202020204" pitchFamily="34" charset="0"/>
                  <a:ea typeface="Calibri" panose="020F0502020204030204" pitchFamily="34" charset="0"/>
                  <a:cs typeface="Arial" panose="020B0604020202020204" pitchFamily="34" charset="0"/>
                </a:rPr>
                <a:t>Reduce the cost of traditional textbooks by up to 50% with Husky Book Bundle!</a:t>
              </a:r>
              <a:endParaRPr lang="en-US" sz="1600" b="1" dirty="0">
                <a:effectLst/>
                <a:latin typeface="Arial" panose="020B060402020202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35851276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6629400" y="6019800"/>
            <a:ext cx="2360928" cy="702459"/>
          </a:xfrm>
        </p:spPr>
      </p:pic>
      <p:sp>
        <p:nvSpPr>
          <p:cNvPr id="3" name="Title 2"/>
          <p:cNvSpPr>
            <a:spLocks noGrp="1"/>
          </p:cNvSpPr>
          <p:nvPr>
            <p:ph type="title"/>
          </p:nvPr>
        </p:nvSpPr>
        <p:spPr>
          <a:xfrm>
            <a:off x="457200" y="782652"/>
            <a:ext cx="8229600" cy="1143000"/>
          </a:xfrm>
        </p:spPr>
        <p:txBody>
          <a:bodyPr>
            <a:normAutofit/>
          </a:bodyPr>
          <a:lstStyle/>
          <a:p>
            <a:r>
              <a:rPr lang="en-US" dirty="0">
                <a:solidFill>
                  <a:schemeClr val="tx2">
                    <a:lumMod val="40000"/>
                    <a:lumOff val="60000"/>
                  </a:schemeClr>
                </a:solidFill>
              </a:rPr>
              <a:t>Discussion Items</a:t>
            </a:r>
          </a:p>
        </p:txBody>
      </p:sp>
      <p:sp>
        <p:nvSpPr>
          <p:cNvPr id="2" name="TextBox 1"/>
          <p:cNvSpPr txBox="1"/>
          <p:nvPr/>
        </p:nvSpPr>
        <p:spPr>
          <a:xfrm>
            <a:off x="1177183" y="2208801"/>
            <a:ext cx="7277100" cy="2693045"/>
          </a:xfrm>
          <a:prstGeom prst="rect">
            <a:avLst/>
          </a:prstGeom>
          <a:noFill/>
        </p:spPr>
        <p:txBody>
          <a:bodyPr wrap="square" lIns="91440" tIns="45720" rIns="91440" bIns="45720" rtlCol="0" anchor="t">
            <a:spAutoFit/>
          </a:bodyPr>
          <a:lstStyle/>
          <a:p>
            <a:r>
              <a:rPr lang="en-US" sz="2400" dirty="0">
                <a:solidFill>
                  <a:schemeClr val="bg1"/>
                </a:solidFill>
                <a:ea typeface="+mn-lt"/>
                <a:cs typeface="+mn-lt"/>
              </a:rPr>
              <a:t>Office of Student Financial Aid Services</a:t>
            </a:r>
            <a:endParaRPr lang="en-US" sz="2400" dirty="0">
              <a:solidFill>
                <a:schemeClr val="bg1"/>
              </a:solidFill>
              <a:cs typeface="Calibri"/>
            </a:endParaRPr>
          </a:p>
          <a:p>
            <a:pPr marL="914400" lvl="1" indent="-457200">
              <a:buFont typeface="+mj-lt"/>
              <a:buAutoNum type="arabicPeriod"/>
            </a:pPr>
            <a:r>
              <a:rPr lang="en-US" sz="2400" dirty="0">
                <a:solidFill>
                  <a:schemeClr val="bg1"/>
                </a:solidFill>
              </a:rPr>
              <a:t>Complete the FAFSA</a:t>
            </a:r>
            <a:endParaRPr lang="en-US" sz="2400" dirty="0">
              <a:solidFill>
                <a:schemeClr val="bg1"/>
              </a:solidFill>
              <a:cs typeface="Calibri"/>
            </a:endParaRPr>
          </a:p>
          <a:p>
            <a:pPr marL="914400" lvl="1" indent="-457200">
              <a:buAutoNum type="arabicPeriod"/>
            </a:pPr>
            <a:r>
              <a:rPr lang="en-US" sz="2400" dirty="0">
                <a:solidFill>
                  <a:schemeClr val="bg1"/>
                </a:solidFill>
              </a:rPr>
              <a:t>Determining Dependency Status</a:t>
            </a:r>
            <a:endParaRPr lang="en-US" sz="2400" dirty="0">
              <a:solidFill>
                <a:schemeClr val="bg1"/>
              </a:solidFill>
              <a:cs typeface="Calibri"/>
            </a:endParaRPr>
          </a:p>
          <a:p>
            <a:pPr marL="914400" lvl="1" indent="-457200">
              <a:buFont typeface="+mj-lt"/>
              <a:buAutoNum type="arabicPeriod"/>
            </a:pPr>
            <a:r>
              <a:rPr lang="en-US" sz="2400" dirty="0">
                <a:solidFill>
                  <a:schemeClr val="bg1"/>
                </a:solidFill>
              </a:rPr>
              <a:t>Federal and Private Loan Options</a:t>
            </a:r>
          </a:p>
          <a:p>
            <a:pPr marL="914400" lvl="1" indent="-457200">
              <a:buFont typeface="+mj-lt"/>
              <a:buAutoNum type="arabicPeriod"/>
            </a:pPr>
            <a:r>
              <a:rPr lang="en-US" sz="2400" dirty="0">
                <a:solidFill>
                  <a:schemeClr val="bg1"/>
                </a:solidFill>
              </a:rPr>
              <a:t>Fixed Enrollment Date – Day 10</a:t>
            </a:r>
            <a:endParaRPr lang="en-US" sz="2400" dirty="0">
              <a:solidFill>
                <a:schemeClr val="bg1"/>
              </a:solidFill>
              <a:cs typeface="Calibri"/>
            </a:endParaRPr>
          </a:p>
          <a:p>
            <a:pPr marL="914400" lvl="1" indent="-457200">
              <a:buAutoNum type="arabicPeriod"/>
            </a:pPr>
            <a:r>
              <a:rPr lang="en-US" sz="2400" dirty="0">
                <a:solidFill>
                  <a:schemeClr val="bg1"/>
                </a:solidFill>
                <a:cs typeface="Calibri"/>
              </a:rPr>
              <a:t>Contact Information</a:t>
            </a:r>
            <a:endParaRPr lang="en-US" sz="2400" dirty="0">
              <a:solidFill>
                <a:schemeClr val="bg1"/>
              </a:solidFill>
            </a:endParaRPr>
          </a:p>
          <a:p>
            <a:r>
              <a:rPr lang="en-US" sz="2500" dirty="0">
                <a:solidFill>
                  <a:schemeClr val="bg1"/>
                </a:solidFill>
              </a:rPr>
              <a:t>  </a:t>
            </a:r>
          </a:p>
        </p:txBody>
      </p:sp>
    </p:spTree>
    <p:extLst>
      <p:ext uri="{BB962C8B-B14F-4D97-AF65-F5344CB8AC3E}">
        <p14:creationId xmlns:p14="http://schemas.microsoft.com/office/powerpoint/2010/main" val="13106497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4">
            <a:lum/>
            <a:extLst>
              <a:ext uri="{BEBA8EAE-BF5A-486C-A8C5-ECC9F3942E4B}">
                <a14:imgProps xmlns:a14="http://schemas.microsoft.com/office/drawing/2010/main">
                  <a14:imgLayer r:embed="rId5">
                    <a14:imgEffect>
                      <a14:artisticCutout/>
                    </a14:imgEffect>
                  </a14:imgLayer>
                </a14:imgProps>
              </a:ext>
            </a:extLst>
          </a:blip>
          <a:srcRect/>
          <a:stretch>
            <a:fillRect/>
          </a:stretch>
        </a:blipFill>
        <a:effectLst/>
      </p:bgPr>
    </p:bg>
    <p:spTree>
      <p:nvGrpSpPr>
        <p:cNvPr id="1" name=""/>
        <p:cNvGrpSpPr/>
        <p:nvPr/>
      </p:nvGrpSpPr>
      <p:grpSpPr>
        <a:xfrm>
          <a:off x="0" y="0"/>
          <a:ext cx="0" cy="0"/>
          <a:chOff x="0" y="0"/>
          <a:chExt cx="0" cy="0"/>
        </a:xfrm>
      </p:grpSpPr>
      <p:pic>
        <p:nvPicPr>
          <p:cNvPr id="5" name="Picture 4" descr="Table&#10;&#10;Description automatically generated">
            <a:extLst>
              <a:ext uri="{FF2B5EF4-FFF2-40B4-BE49-F238E27FC236}">
                <a16:creationId xmlns:a16="http://schemas.microsoft.com/office/drawing/2014/main" id="{2662FD20-274E-F9A9-C3C5-D9ACBCD012DA}"/>
              </a:ext>
            </a:extLst>
          </p:cNvPr>
          <p:cNvPicPr>
            <a:picLocks noChangeAspect="1"/>
          </p:cNvPicPr>
          <p:nvPr/>
        </p:nvPicPr>
        <p:blipFill>
          <a:blip r:embed="rId6"/>
          <a:stretch>
            <a:fillRect/>
          </a:stretch>
        </p:blipFill>
        <p:spPr>
          <a:xfrm>
            <a:off x="1797870" y="1626277"/>
            <a:ext cx="5643487" cy="4955536"/>
          </a:xfrm>
          <a:prstGeom prst="rect">
            <a:avLst/>
          </a:prstGeom>
        </p:spPr>
      </p:pic>
      <p:sp>
        <p:nvSpPr>
          <p:cNvPr id="2" name="Title 1"/>
          <p:cNvSpPr>
            <a:spLocks noGrp="1"/>
          </p:cNvSpPr>
          <p:nvPr>
            <p:ph type="title"/>
          </p:nvPr>
        </p:nvSpPr>
        <p:spPr/>
        <p:txBody>
          <a:bodyPr/>
          <a:lstStyle/>
          <a:p>
            <a:r>
              <a:rPr kumimoji="0" lang="en-US" sz="4000" b="0" i="0" u="none" strike="noStrike" kern="1200" cap="none" spc="0" normalizeH="0" baseline="0" noProof="0" dirty="0">
                <a:ln>
                  <a:noFill/>
                </a:ln>
                <a:solidFill>
                  <a:srgbClr val="FFFFFF"/>
                </a:solidFill>
                <a:effectLst/>
                <a:uLnTx/>
                <a:uFillTx/>
                <a:latin typeface="Arial"/>
                <a:ea typeface="+mj-ea"/>
                <a:cs typeface="Arial"/>
              </a:rPr>
              <a:t>Viewing Fee Bill in Student Admin</a:t>
            </a:r>
            <a:endParaRPr lang="en-US" dirty="0"/>
          </a:p>
        </p:txBody>
      </p:sp>
      <p:grpSp>
        <p:nvGrpSpPr>
          <p:cNvPr id="18" name="Group 17">
            <a:extLst>
              <a:ext uri="{FF2B5EF4-FFF2-40B4-BE49-F238E27FC236}">
                <a16:creationId xmlns:a16="http://schemas.microsoft.com/office/drawing/2014/main" id="{E64D76C1-FF29-B39A-AC17-4446BFD6C566}"/>
              </a:ext>
            </a:extLst>
          </p:cNvPr>
          <p:cNvGrpSpPr/>
          <p:nvPr/>
        </p:nvGrpSpPr>
        <p:grpSpPr>
          <a:xfrm>
            <a:off x="289212" y="2400300"/>
            <a:ext cx="8641775" cy="4368802"/>
            <a:chOff x="289212" y="2400300"/>
            <a:chExt cx="8641775" cy="4368802"/>
          </a:xfrm>
        </p:grpSpPr>
        <p:grpSp>
          <p:nvGrpSpPr>
            <p:cNvPr id="4" name="Group 3">
              <a:extLst>
                <a:ext uri="{FF2B5EF4-FFF2-40B4-BE49-F238E27FC236}">
                  <a16:creationId xmlns:a16="http://schemas.microsoft.com/office/drawing/2014/main" id="{9E64DB29-1175-32CD-7A1D-FD545E673C81}"/>
                </a:ext>
              </a:extLst>
            </p:cNvPr>
            <p:cNvGrpSpPr/>
            <p:nvPr/>
          </p:nvGrpSpPr>
          <p:grpSpPr>
            <a:xfrm>
              <a:off x="289212" y="2823264"/>
              <a:ext cx="8641775" cy="3945838"/>
              <a:chOff x="640757" y="2706304"/>
              <a:chExt cx="7187734" cy="3333878"/>
            </a:xfrm>
          </p:grpSpPr>
          <p:sp>
            <p:nvSpPr>
              <p:cNvPr id="9" name="Oval 8">
                <a:extLst>
                  <a:ext uri="{FF2B5EF4-FFF2-40B4-BE49-F238E27FC236}">
                    <a16:creationId xmlns:a16="http://schemas.microsoft.com/office/drawing/2014/main" id="{793463FB-CD4E-4752-92EF-8CB075224609}"/>
                  </a:ext>
                </a:extLst>
              </p:cNvPr>
              <p:cNvSpPr/>
              <p:nvPr/>
            </p:nvSpPr>
            <p:spPr>
              <a:xfrm>
                <a:off x="5806129" y="2706304"/>
                <a:ext cx="588287" cy="119883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latin typeface="Calibri"/>
                </a:endParaRPr>
              </a:p>
            </p:txBody>
          </p:sp>
          <p:sp>
            <p:nvSpPr>
              <p:cNvPr id="10" name="Oval 9">
                <a:extLst>
                  <a:ext uri="{FF2B5EF4-FFF2-40B4-BE49-F238E27FC236}">
                    <a16:creationId xmlns:a16="http://schemas.microsoft.com/office/drawing/2014/main" id="{AB0EE7AD-20DE-4A52-9FB2-19E5011E785A}"/>
                  </a:ext>
                </a:extLst>
              </p:cNvPr>
              <p:cNvSpPr/>
              <p:nvPr/>
            </p:nvSpPr>
            <p:spPr>
              <a:xfrm>
                <a:off x="2374867" y="5424899"/>
                <a:ext cx="2908973" cy="51289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a:endParaRPr>
              </a:p>
            </p:txBody>
          </p:sp>
          <p:grpSp>
            <p:nvGrpSpPr>
              <p:cNvPr id="3" name="Group 2">
                <a:extLst>
                  <a:ext uri="{FF2B5EF4-FFF2-40B4-BE49-F238E27FC236}">
                    <a16:creationId xmlns:a16="http://schemas.microsoft.com/office/drawing/2014/main" id="{898840FC-A5C0-C82D-B56A-C2E7614DC6F2}"/>
                  </a:ext>
                </a:extLst>
              </p:cNvPr>
              <p:cNvGrpSpPr/>
              <p:nvPr/>
            </p:nvGrpSpPr>
            <p:grpSpPr>
              <a:xfrm>
                <a:off x="640757" y="2842672"/>
                <a:ext cx="7187734" cy="3197510"/>
                <a:chOff x="640757" y="2842672"/>
                <a:chExt cx="7187734" cy="3197510"/>
              </a:xfrm>
            </p:grpSpPr>
            <p:sp>
              <p:nvSpPr>
                <p:cNvPr id="8" name="Down Arrow 6">
                  <a:extLst>
                    <a:ext uri="{FF2B5EF4-FFF2-40B4-BE49-F238E27FC236}">
                      <a16:creationId xmlns:a16="http://schemas.microsoft.com/office/drawing/2014/main" id="{DA8E86B7-0713-405B-9474-6311CBF7AABC}"/>
                    </a:ext>
                  </a:extLst>
                </p:cNvPr>
                <p:cNvSpPr/>
                <p:nvPr/>
              </p:nvSpPr>
              <p:spPr>
                <a:xfrm rot="16200000">
                  <a:off x="975340" y="2508090"/>
                  <a:ext cx="546048" cy="1215212"/>
                </a:xfrm>
                <a:prstGeom prst="downArrow">
                  <a:avLst>
                    <a:gd name="adj1" fmla="val 50000"/>
                    <a:gd name="adj2" fmla="val 59574"/>
                  </a:avLst>
                </a:prstGeom>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defTabSz="457200"/>
                  <a:r>
                    <a:rPr lang="en-US" sz="1400" dirty="0">
                      <a:solidFill>
                        <a:prstClr val="white"/>
                      </a:solidFill>
                      <a:latin typeface="Calibri"/>
                    </a:rPr>
                    <a:t>Charges</a:t>
                  </a:r>
                </a:p>
              </p:txBody>
            </p:sp>
            <p:sp>
              <p:nvSpPr>
                <p:cNvPr id="11" name="Down Arrow 6">
                  <a:extLst>
                    <a:ext uri="{FF2B5EF4-FFF2-40B4-BE49-F238E27FC236}">
                      <a16:creationId xmlns:a16="http://schemas.microsoft.com/office/drawing/2014/main" id="{8E6D37E5-B7CE-42E7-A822-53E775839EF0}"/>
                    </a:ext>
                  </a:extLst>
                </p:cNvPr>
                <p:cNvSpPr/>
                <p:nvPr/>
              </p:nvSpPr>
              <p:spPr>
                <a:xfrm rot="16200000">
                  <a:off x="975340" y="3484718"/>
                  <a:ext cx="546048" cy="1215212"/>
                </a:xfrm>
                <a:prstGeom prst="downArrow">
                  <a:avLst>
                    <a:gd name="adj1" fmla="val 50000"/>
                    <a:gd name="adj2" fmla="val 59574"/>
                  </a:avLst>
                </a:prstGeom>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defTabSz="457200"/>
                  <a:r>
                    <a:rPr lang="en-US" sz="1400" dirty="0">
                      <a:solidFill>
                        <a:prstClr val="white"/>
                      </a:solidFill>
                      <a:latin typeface="Calibri"/>
                    </a:rPr>
                    <a:t>Credits</a:t>
                  </a:r>
                </a:p>
              </p:txBody>
            </p:sp>
            <p:sp>
              <p:nvSpPr>
                <p:cNvPr id="12" name="Down Arrow 6">
                  <a:extLst>
                    <a:ext uri="{FF2B5EF4-FFF2-40B4-BE49-F238E27FC236}">
                      <a16:creationId xmlns:a16="http://schemas.microsoft.com/office/drawing/2014/main" id="{597552C9-8E27-48B8-B7B1-145CDABBE974}"/>
                    </a:ext>
                  </a:extLst>
                </p:cNvPr>
                <p:cNvSpPr/>
                <p:nvPr/>
              </p:nvSpPr>
              <p:spPr>
                <a:xfrm rot="16200000">
                  <a:off x="975341" y="4235271"/>
                  <a:ext cx="546046" cy="1215212"/>
                </a:xfrm>
                <a:prstGeom prst="downArrow">
                  <a:avLst>
                    <a:gd name="adj1" fmla="val 50000"/>
                    <a:gd name="adj2" fmla="val 59574"/>
                  </a:avLst>
                </a:prstGeom>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defTabSz="457200"/>
                  <a:r>
                    <a:rPr lang="en-US" sz="1400" dirty="0">
                      <a:solidFill>
                        <a:prstClr val="white"/>
                      </a:solidFill>
                      <a:latin typeface="Calibri"/>
                    </a:rPr>
                    <a:t>Refunds</a:t>
                  </a:r>
                </a:p>
              </p:txBody>
            </p:sp>
            <p:sp>
              <p:nvSpPr>
                <p:cNvPr id="13" name="Down Arrow 6">
                  <a:extLst>
                    <a:ext uri="{FF2B5EF4-FFF2-40B4-BE49-F238E27FC236}">
                      <a16:creationId xmlns:a16="http://schemas.microsoft.com/office/drawing/2014/main" id="{13324693-DDA5-41D1-B029-3F5757F55DA3}"/>
                    </a:ext>
                  </a:extLst>
                </p:cNvPr>
                <p:cNvSpPr/>
                <p:nvPr/>
              </p:nvSpPr>
              <p:spPr>
                <a:xfrm rot="16200000">
                  <a:off x="975341" y="4799401"/>
                  <a:ext cx="546044" cy="1215212"/>
                </a:xfrm>
                <a:prstGeom prst="downArrow">
                  <a:avLst>
                    <a:gd name="adj1" fmla="val 50000"/>
                    <a:gd name="adj2" fmla="val 59574"/>
                  </a:avLst>
                </a:prstGeom>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defTabSz="457200"/>
                  <a:r>
                    <a:rPr lang="en-US" sz="1400" dirty="0">
                      <a:solidFill>
                        <a:prstClr val="white"/>
                      </a:solidFill>
                      <a:latin typeface="Calibri"/>
                    </a:rPr>
                    <a:t>Deferrals</a:t>
                  </a:r>
                </a:p>
              </p:txBody>
            </p:sp>
            <p:sp>
              <p:nvSpPr>
                <p:cNvPr id="14" name="Down Arrow 6">
                  <a:extLst>
                    <a:ext uri="{FF2B5EF4-FFF2-40B4-BE49-F238E27FC236}">
                      <a16:creationId xmlns:a16="http://schemas.microsoft.com/office/drawing/2014/main" id="{B6A338E1-A8D0-4BBB-B8A9-C40CBC29FF01}"/>
                    </a:ext>
                  </a:extLst>
                </p:cNvPr>
                <p:cNvSpPr/>
                <p:nvPr/>
              </p:nvSpPr>
              <p:spPr>
                <a:xfrm rot="16200000" flipV="1">
                  <a:off x="6947862" y="2508091"/>
                  <a:ext cx="546046" cy="1215212"/>
                </a:xfrm>
                <a:prstGeom prst="downArrow">
                  <a:avLst>
                    <a:gd name="adj1" fmla="val 50000"/>
                    <a:gd name="adj2" fmla="val 59574"/>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defTabSz="457200"/>
                  <a:r>
                    <a:rPr lang="en-US" sz="1400" dirty="0">
                      <a:solidFill>
                        <a:prstClr val="white"/>
                      </a:solidFill>
                      <a:latin typeface="Calibri"/>
                    </a:rPr>
                    <a:t>Due date</a:t>
                  </a:r>
                </a:p>
              </p:txBody>
            </p:sp>
            <p:sp>
              <p:nvSpPr>
                <p:cNvPr id="15" name="Down Arrow 6">
                  <a:extLst>
                    <a:ext uri="{FF2B5EF4-FFF2-40B4-BE49-F238E27FC236}">
                      <a16:creationId xmlns:a16="http://schemas.microsoft.com/office/drawing/2014/main" id="{C3D3E862-132D-4649-958C-33689BE354EC}"/>
                    </a:ext>
                  </a:extLst>
                </p:cNvPr>
                <p:cNvSpPr/>
                <p:nvPr/>
              </p:nvSpPr>
              <p:spPr>
                <a:xfrm rot="16200000" flipV="1">
                  <a:off x="6947862" y="5159553"/>
                  <a:ext cx="546046" cy="1215212"/>
                </a:xfrm>
                <a:prstGeom prst="downArrow">
                  <a:avLst>
                    <a:gd name="adj1" fmla="val 50000"/>
                    <a:gd name="adj2" fmla="val 59574"/>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defTabSz="457200"/>
                  <a:r>
                    <a:rPr lang="en-US" sz="1400" dirty="0">
                      <a:solidFill>
                        <a:prstClr val="white"/>
                      </a:solidFill>
                      <a:latin typeface="Calibri"/>
                    </a:rPr>
                    <a:t>Balance due</a:t>
                  </a:r>
                </a:p>
              </p:txBody>
            </p:sp>
          </p:grpSp>
        </p:grpSp>
        <p:sp>
          <p:nvSpPr>
            <p:cNvPr id="17" name="Rectangle 16">
              <a:extLst>
                <a:ext uri="{FF2B5EF4-FFF2-40B4-BE49-F238E27FC236}">
                  <a16:creationId xmlns:a16="http://schemas.microsoft.com/office/drawing/2014/main" id="{20C48AB6-850D-4EC1-E34E-5F7DCC64B764}"/>
                </a:ext>
              </a:extLst>
            </p:cNvPr>
            <p:cNvSpPr/>
            <p:nvPr/>
          </p:nvSpPr>
          <p:spPr>
            <a:xfrm>
              <a:off x="1665666" y="2400300"/>
              <a:ext cx="3160334" cy="42296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3668023258"/>
      </p:ext>
    </p:extLst>
  </p:cSld>
  <p:clrMapOvr>
    <a:masterClrMapping/>
  </p:clrMapOvr>
  <mc:AlternateContent xmlns:mc="http://schemas.openxmlformats.org/markup-compatibility/2006" xmlns:p14="http://schemas.microsoft.com/office/powerpoint/2010/main">
    <mc:Choice Requires="p14">
      <p:transition spd="slow" p14:dur="75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95699-2CC3-423E-B1D4-E3AD5EA96CCC}"/>
              </a:ext>
            </a:extLst>
          </p:cNvPr>
          <p:cNvSpPr>
            <a:spLocks noGrp="1"/>
          </p:cNvSpPr>
          <p:nvPr>
            <p:ph type="title"/>
          </p:nvPr>
        </p:nvSpPr>
        <p:spPr/>
        <p:txBody>
          <a:bodyPr>
            <a:normAutofit/>
          </a:bodyPr>
          <a:lstStyle/>
          <a:p>
            <a:r>
              <a:rPr lang="en-US" dirty="0"/>
              <a:t>Viewing Fee Bill in Flywire</a:t>
            </a:r>
          </a:p>
        </p:txBody>
      </p:sp>
      <p:grpSp>
        <p:nvGrpSpPr>
          <p:cNvPr id="12" name="Group 11">
            <a:extLst>
              <a:ext uri="{FF2B5EF4-FFF2-40B4-BE49-F238E27FC236}">
                <a16:creationId xmlns:a16="http://schemas.microsoft.com/office/drawing/2014/main" id="{883F92B9-40D4-AF91-087A-EE23001A7047}"/>
              </a:ext>
            </a:extLst>
          </p:cNvPr>
          <p:cNvGrpSpPr/>
          <p:nvPr/>
        </p:nvGrpSpPr>
        <p:grpSpPr>
          <a:xfrm>
            <a:off x="729150" y="2088254"/>
            <a:ext cx="7685699" cy="4205817"/>
            <a:chOff x="342903" y="1973954"/>
            <a:chExt cx="7685699" cy="4205817"/>
          </a:xfrm>
        </p:grpSpPr>
        <p:pic>
          <p:nvPicPr>
            <p:cNvPr id="4" name="Picture 3">
              <a:extLst>
                <a:ext uri="{FF2B5EF4-FFF2-40B4-BE49-F238E27FC236}">
                  <a16:creationId xmlns:a16="http://schemas.microsoft.com/office/drawing/2014/main" id="{78766546-5BFD-9FCD-3D98-9869781F1D9F}"/>
                </a:ext>
              </a:extLst>
            </p:cNvPr>
            <p:cNvPicPr>
              <a:picLocks noChangeAspect="1"/>
            </p:cNvPicPr>
            <p:nvPr/>
          </p:nvPicPr>
          <p:blipFill>
            <a:blip r:embed="rId3"/>
            <a:stretch>
              <a:fillRect/>
            </a:stretch>
          </p:blipFill>
          <p:spPr>
            <a:xfrm>
              <a:off x="1115398" y="1973954"/>
              <a:ext cx="6913204" cy="4205817"/>
            </a:xfrm>
            <a:prstGeom prst="rect">
              <a:avLst/>
            </a:prstGeom>
          </p:spPr>
        </p:pic>
        <p:grpSp>
          <p:nvGrpSpPr>
            <p:cNvPr id="11" name="Group 10">
              <a:extLst>
                <a:ext uri="{FF2B5EF4-FFF2-40B4-BE49-F238E27FC236}">
                  <a16:creationId xmlns:a16="http://schemas.microsoft.com/office/drawing/2014/main" id="{594740EB-40FF-52DA-1267-43795426A010}"/>
                </a:ext>
              </a:extLst>
            </p:cNvPr>
            <p:cNvGrpSpPr/>
            <p:nvPr/>
          </p:nvGrpSpPr>
          <p:grpSpPr>
            <a:xfrm>
              <a:off x="342903" y="2730500"/>
              <a:ext cx="7175497" cy="3046941"/>
              <a:chOff x="342903" y="2730500"/>
              <a:chExt cx="7175497" cy="3046941"/>
            </a:xfrm>
          </p:grpSpPr>
          <p:sp>
            <p:nvSpPr>
              <p:cNvPr id="5" name="Down Arrow 6">
                <a:extLst>
                  <a:ext uri="{FF2B5EF4-FFF2-40B4-BE49-F238E27FC236}">
                    <a16:creationId xmlns:a16="http://schemas.microsoft.com/office/drawing/2014/main" id="{C8B31931-17A7-6FE1-3824-01E76DBE6D4C}"/>
                  </a:ext>
                </a:extLst>
              </p:cNvPr>
              <p:cNvSpPr/>
              <p:nvPr/>
            </p:nvSpPr>
            <p:spPr>
              <a:xfrm rot="16200000">
                <a:off x="592986" y="3503639"/>
                <a:ext cx="646280" cy="1146445"/>
              </a:xfrm>
              <a:prstGeom prst="downArrow">
                <a:avLst>
                  <a:gd name="adj1" fmla="val 50000"/>
                  <a:gd name="adj2" fmla="val 59574"/>
                </a:avLst>
              </a:prstGeom>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defTabSz="457200"/>
                <a:r>
                  <a:rPr lang="en-US" sz="1400" dirty="0">
                    <a:solidFill>
                      <a:prstClr val="white"/>
                    </a:solidFill>
                    <a:latin typeface="Calibri"/>
                  </a:rPr>
                  <a:t>Charges</a:t>
                </a:r>
              </a:p>
            </p:txBody>
          </p:sp>
          <p:sp>
            <p:nvSpPr>
              <p:cNvPr id="6" name="Down Arrow 6">
                <a:extLst>
                  <a:ext uri="{FF2B5EF4-FFF2-40B4-BE49-F238E27FC236}">
                    <a16:creationId xmlns:a16="http://schemas.microsoft.com/office/drawing/2014/main" id="{B9F8861F-2785-466E-B4BD-07F6A601F2E5}"/>
                  </a:ext>
                </a:extLst>
              </p:cNvPr>
              <p:cNvSpPr/>
              <p:nvPr/>
            </p:nvSpPr>
            <p:spPr>
              <a:xfrm rot="10800000" flipV="1">
                <a:off x="3648226" y="2730500"/>
                <a:ext cx="695173" cy="1130623"/>
              </a:xfrm>
              <a:prstGeom prst="downArrow">
                <a:avLst>
                  <a:gd name="adj1" fmla="val 50000"/>
                  <a:gd name="adj2" fmla="val 59574"/>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defTabSz="457200"/>
                <a:r>
                  <a:rPr lang="en-US" sz="1400" dirty="0">
                    <a:solidFill>
                      <a:prstClr val="white"/>
                    </a:solidFill>
                    <a:latin typeface="Calibri"/>
                  </a:rPr>
                  <a:t>Due date</a:t>
                </a:r>
              </a:p>
            </p:txBody>
          </p:sp>
          <p:sp>
            <p:nvSpPr>
              <p:cNvPr id="7" name="Down Arrow 6">
                <a:extLst>
                  <a:ext uri="{FF2B5EF4-FFF2-40B4-BE49-F238E27FC236}">
                    <a16:creationId xmlns:a16="http://schemas.microsoft.com/office/drawing/2014/main" id="{BD447BE2-D4D3-442A-7E74-A24F2DB8EE6C}"/>
                  </a:ext>
                </a:extLst>
              </p:cNvPr>
              <p:cNvSpPr/>
              <p:nvPr/>
            </p:nvSpPr>
            <p:spPr>
              <a:xfrm rot="16200000">
                <a:off x="592988" y="4881079"/>
                <a:ext cx="646280" cy="1146444"/>
              </a:xfrm>
              <a:prstGeom prst="downArrow">
                <a:avLst>
                  <a:gd name="adj1" fmla="val 50000"/>
                  <a:gd name="adj2" fmla="val 59574"/>
                </a:avLst>
              </a:prstGeom>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defTabSz="457200"/>
                <a:r>
                  <a:rPr lang="en-US" sz="1400" dirty="0">
                    <a:solidFill>
                      <a:prstClr val="white"/>
                    </a:solidFill>
                    <a:latin typeface="Calibri"/>
                  </a:rPr>
                  <a:t>Credits</a:t>
                </a:r>
              </a:p>
            </p:txBody>
          </p:sp>
          <p:sp>
            <p:nvSpPr>
              <p:cNvPr id="9" name="Rectangle 8">
                <a:extLst>
                  <a:ext uri="{FF2B5EF4-FFF2-40B4-BE49-F238E27FC236}">
                    <a16:creationId xmlns:a16="http://schemas.microsoft.com/office/drawing/2014/main" id="{5647AE60-5F67-D9A9-7090-6795CDEC7A3F}"/>
                  </a:ext>
                </a:extLst>
              </p:cNvPr>
              <p:cNvSpPr/>
              <p:nvPr/>
            </p:nvSpPr>
            <p:spPr>
              <a:xfrm>
                <a:off x="6654800" y="3429000"/>
                <a:ext cx="863600" cy="2032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8F21F4C-A34A-677A-A0C1-432CC8895EF2}"/>
                  </a:ext>
                </a:extLst>
              </p:cNvPr>
              <p:cNvSpPr/>
              <p:nvPr/>
            </p:nvSpPr>
            <p:spPr>
              <a:xfrm>
                <a:off x="6985000" y="3314700"/>
                <a:ext cx="533400" cy="203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8358700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370" y="448902"/>
            <a:ext cx="8229600" cy="857250"/>
          </a:xfrm>
        </p:spPr>
        <p:txBody>
          <a:bodyPr>
            <a:normAutofit/>
          </a:bodyPr>
          <a:lstStyle/>
          <a:p>
            <a:r>
              <a:rPr lang="en-US" dirty="0"/>
              <a:t>View &amp; Download your Fee Bill</a:t>
            </a:r>
            <a:endParaRPr lang="en-US" sz="3100" dirty="0">
              <a:solidFill>
                <a:srgbClr val="FF0000"/>
              </a:solidFill>
            </a:endParaRPr>
          </a:p>
        </p:txBody>
      </p:sp>
      <p:sp>
        <p:nvSpPr>
          <p:cNvPr id="18" name="Content Placeholder 2">
            <a:extLst>
              <a:ext uri="{FF2B5EF4-FFF2-40B4-BE49-F238E27FC236}">
                <a16:creationId xmlns:a16="http://schemas.microsoft.com/office/drawing/2014/main" id="{0A578378-C27D-48C5-8EAB-B7BBAA0F4B8A}"/>
              </a:ext>
            </a:extLst>
          </p:cNvPr>
          <p:cNvSpPr txBox="1">
            <a:spLocks/>
          </p:cNvSpPr>
          <p:nvPr/>
        </p:nvSpPr>
        <p:spPr>
          <a:xfrm>
            <a:off x="4572000" y="2101528"/>
            <a:ext cx="4114801" cy="339407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0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endParaRPr lang="en-US" dirty="0"/>
          </a:p>
        </p:txBody>
      </p:sp>
      <p:cxnSp>
        <p:nvCxnSpPr>
          <p:cNvPr id="10" name="Straight Arrow Connector 9">
            <a:extLst>
              <a:ext uri="{FF2B5EF4-FFF2-40B4-BE49-F238E27FC236}">
                <a16:creationId xmlns:a16="http://schemas.microsoft.com/office/drawing/2014/main" id="{8F70EE73-380E-286D-7344-224164D2B79E}"/>
              </a:ext>
            </a:extLst>
          </p:cNvPr>
          <p:cNvCxnSpPr>
            <a:cxnSpLocks/>
          </p:cNvCxnSpPr>
          <p:nvPr/>
        </p:nvCxnSpPr>
        <p:spPr>
          <a:xfrm>
            <a:off x="8394032" y="3305811"/>
            <a:ext cx="0" cy="42871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1D76F294-4399-F6E7-50E2-4F74E7E1ADDF}"/>
              </a:ext>
            </a:extLst>
          </p:cNvPr>
          <p:cNvSpPr txBox="1"/>
          <p:nvPr/>
        </p:nvSpPr>
        <p:spPr>
          <a:xfrm>
            <a:off x="378370" y="4643920"/>
            <a:ext cx="6750134" cy="2269852"/>
          </a:xfrm>
          <a:prstGeom prst="rect">
            <a:avLst/>
          </a:prstGeom>
          <a:noFill/>
        </p:spPr>
        <p:txBody>
          <a:bodyPr wrap="square" lIns="91440" tIns="45720" rIns="91440" bIns="45720" rtlCol="0" anchor="t">
            <a:spAutoFit/>
          </a:bodyPr>
          <a:lstStyle/>
          <a:p>
            <a:pPr marL="457200" indent="-457200" algn="ctr">
              <a:buFont typeface="+mj-lt"/>
              <a:buAutoNum type="arabicPeriod"/>
            </a:pPr>
            <a:endParaRPr lang="en-US" sz="2000" kern="0" dirty="0">
              <a:solidFill>
                <a:prstClr val="white"/>
              </a:solidFill>
              <a:cs typeface="Calibri"/>
            </a:endParaRPr>
          </a:p>
          <a:p>
            <a:pPr marL="342900" indent="-342900">
              <a:buFont typeface="+mj-lt"/>
              <a:buAutoNum type="arabicPeriod"/>
            </a:pPr>
            <a:r>
              <a:rPr lang="en-US" kern="0" dirty="0">
                <a:solidFill>
                  <a:prstClr val="black"/>
                </a:solidFill>
                <a:latin typeface="Arial" panose="020B0604020202020204" pitchFamily="34" charset="0"/>
                <a:cs typeface="Arial" panose="020B0604020202020204" pitchFamily="34" charset="0"/>
              </a:rPr>
              <a:t>Log in to </a:t>
            </a:r>
            <a:r>
              <a:rPr lang="en-US" kern="0" dirty="0">
                <a:solidFill>
                  <a:prstClr val="black"/>
                </a:solidFill>
                <a:latin typeface="Arial" panose="020B0604020202020204" pitchFamily="34" charset="0"/>
                <a:cs typeface="Arial" panose="020B0604020202020204" pitchFamily="34" charset="0"/>
                <a:hlinkClick r:id="rId4"/>
              </a:rPr>
              <a:t>studentadmin.uconn.edu</a:t>
            </a:r>
            <a:r>
              <a:rPr lang="en-US" kern="0" dirty="0">
                <a:solidFill>
                  <a:prstClr val="black"/>
                </a:solidFill>
                <a:latin typeface="Arial" panose="020B0604020202020204" pitchFamily="34" charset="0"/>
                <a:cs typeface="Arial" panose="020B0604020202020204" pitchFamily="34" charset="0"/>
              </a:rPr>
              <a:t> </a:t>
            </a:r>
          </a:p>
          <a:p>
            <a:pPr marL="342900" indent="-342900">
              <a:buFont typeface="+mj-lt"/>
              <a:buAutoNum type="arabicPeriod"/>
            </a:pPr>
            <a:r>
              <a:rPr lang="en-US" kern="0" dirty="0">
                <a:solidFill>
                  <a:prstClr val="black"/>
                </a:solidFill>
                <a:latin typeface="Arial" panose="020B0604020202020204" pitchFamily="34" charset="0"/>
                <a:cs typeface="Arial" panose="020B0604020202020204" pitchFamily="34" charset="0"/>
              </a:rPr>
              <a:t>Click </a:t>
            </a:r>
            <a:r>
              <a:rPr lang="en-US" b="1" kern="0" dirty="0">
                <a:solidFill>
                  <a:prstClr val="black"/>
                </a:solidFill>
                <a:latin typeface="Arial" panose="020B0604020202020204" pitchFamily="34" charset="0"/>
                <a:cs typeface="Arial" panose="020B0604020202020204" pitchFamily="34" charset="0"/>
              </a:rPr>
              <a:t>"Bursar Services" </a:t>
            </a:r>
            <a:r>
              <a:rPr lang="en-US" kern="0" dirty="0">
                <a:solidFill>
                  <a:prstClr val="black"/>
                </a:solidFill>
                <a:latin typeface="Arial" panose="020B0604020202020204" pitchFamily="34" charset="0"/>
                <a:cs typeface="Arial" panose="020B0604020202020204" pitchFamily="34" charset="0"/>
              </a:rPr>
              <a:t>tile</a:t>
            </a:r>
          </a:p>
          <a:p>
            <a:pPr marL="342900" indent="-342900">
              <a:buFont typeface="+mj-lt"/>
              <a:buAutoNum type="arabicPeriod"/>
            </a:pPr>
            <a:r>
              <a:rPr lang="en-US" b="1" kern="0" dirty="0">
                <a:solidFill>
                  <a:prstClr val="black"/>
                </a:solidFill>
                <a:latin typeface="Arial" panose="020B0604020202020204" pitchFamily="34" charset="0"/>
                <a:cs typeface="Arial" panose="020B0604020202020204" pitchFamily="34" charset="0"/>
              </a:rPr>
              <a:t>“View Fee Bill” </a:t>
            </a:r>
            <a:r>
              <a:rPr lang="en-US" kern="0" dirty="0">
                <a:solidFill>
                  <a:prstClr val="black"/>
                </a:solidFill>
                <a:latin typeface="Arial" panose="020B0604020202020204" pitchFamily="34" charset="0"/>
                <a:cs typeface="Arial" panose="020B0604020202020204" pitchFamily="34" charset="0"/>
              </a:rPr>
              <a:t>OR </a:t>
            </a:r>
            <a:r>
              <a:rPr lang="en-US" b="1" kern="0" dirty="0">
                <a:solidFill>
                  <a:prstClr val="black"/>
                </a:solidFill>
                <a:latin typeface="Arial" panose="020B0604020202020204" pitchFamily="34" charset="0"/>
                <a:cs typeface="Arial" panose="020B0604020202020204" pitchFamily="34" charset="0"/>
              </a:rPr>
              <a:t>“Pay Bill &amp; AU”</a:t>
            </a:r>
          </a:p>
          <a:p>
            <a:pPr marL="800100" lvl="1" indent="-342900">
              <a:buFont typeface="Arial" panose="020B0604020202020204" pitchFamily="34" charset="0"/>
              <a:buChar char="•"/>
            </a:pPr>
            <a:r>
              <a:rPr lang="en-US" kern="0" dirty="0">
                <a:solidFill>
                  <a:prstClr val="black"/>
                </a:solidFill>
                <a:latin typeface="Arial" panose="020B0604020202020204" pitchFamily="34" charset="0"/>
                <a:cs typeface="Arial" panose="020B0604020202020204" pitchFamily="34" charset="0"/>
              </a:rPr>
              <a:t>Make a payment &amp; enroll in a payment plan </a:t>
            </a:r>
          </a:p>
          <a:p>
            <a:pPr marL="800100" lvl="1" indent="-342900">
              <a:buFont typeface="Arial" panose="020B0604020202020204" pitchFamily="34" charset="0"/>
              <a:buChar char="•"/>
            </a:pPr>
            <a:r>
              <a:rPr lang="en-US" kern="0" dirty="0">
                <a:solidFill>
                  <a:prstClr val="black"/>
                </a:solidFill>
                <a:latin typeface="Arial" panose="020B0604020202020204" pitchFamily="34" charset="0"/>
                <a:cs typeface="Arial" panose="020B0604020202020204" pitchFamily="34" charset="0"/>
              </a:rPr>
              <a:t>Download &amp; print fee bill w/ UCONN logo &amp; address</a:t>
            </a:r>
          </a:p>
          <a:p>
            <a:pPr marL="457200" indent="-457200" algn="ctr">
              <a:buFont typeface="+mj-lt"/>
              <a:buAutoNum type="arabicPeriod"/>
            </a:pPr>
            <a:endParaRPr lang="en-US" b="1" kern="0" dirty="0">
              <a:solidFill>
                <a:prstClr val="white"/>
              </a:solidFill>
              <a:latin typeface="Calibri" panose="020F0502020204030204" pitchFamily="34" charset="0"/>
              <a:cs typeface="Calibri" panose="020F0502020204030204" pitchFamily="34" charset="0"/>
            </a:endParaRPr>
          </a:p>
          <a:p>
            <a:pPr marL="342900" indent="-342900" algn="ctr">
              <a:buFont typeface="+mj-lt"/>
              <a:buAutoNum type="arabicPeriod"/>
            </a:pPr>
            <a:endParaRPr lang="en-US" sz="1350" kern="0" dirty="0">
              <a:solidFill>
                <a:prstClr val="white"/>
              </a:solidFill>
              <a:cs typeface="Calibri"/>
            </a:endParaRPr>
          </a:p>
        </p:txBody>
      </p:sp>
      <p:grpSp>
        <p:nvGrpSpPr>
          <p:cNvPr id="5" name="Group 4">
            <a:extLst>
              <a:ext uri="{FF2B5EF4-FFF2-40B4-BE49-F238E27FC236}">
                <a16:creationId xmlns:a16="http://schemas.microsoft.com/office/drawing/2014/main" id="{D17102C7-6374-61B1-EE87-6B09566DCEDA}"/>
              </a:ext>
            </a:extLst>
          </p:cNvPr>
          <p:cNvGrpSpPr/>
          <p:nvPr/>
        </p:nvGrpSpPr>
        <p:grpSpPr>
          <a:xfrm>
            <a:off x="327000" y="1970113"/>
            <a:ext cx="3513502" cy="2745725"/>
            <a:chOff x="402602" y="1461183"/>
            <a:chExt cx="3602736" cy="2573059"/>
          </a:xfrm>
        </p:grpSpPr>
        <p:grpSp>
          <p:nvGrpSpPr>
            <p:cNvPr id="6" name="Group 5">
              <a:extLst>
                <a:ext uri="{FF2B5EF4-FFF2-40B4-BE49-F238E27FC236}">
                  <a16:creationId xmlns:a16="http://schemas.microsoft.com/office/drawing/2014/main" id="{1EB6B031-F0F1-BD29-D128-B26887A4978D}"/>
                </a:ext>
              </a:extLst>
            </p:cNvPr>
            <p:cNvGrpSpPr/>
            <p:nvPr/>
          </p:nvGrpSpPr>
          <p:grpSpPr>
            <a:xfrm>
              <a:off x="402602" y="1461183"/>
              <a:ext cx="3602735" cy="2573059"/>
              <a:chOff x="4558998" y="2170571"/>
              <a:chExt cx="3827924" cy="2687837"/>
            </a:xfrm>
          </p:grpSpPr>
          <p:pic>
            <p:nvPicPr>
              <p:cNvPr id="8" name="Picture 7">
                <a:extLst>
                  <a:ext uri="{FF2B5EF4-FFF2-40B4-BE49-F238E27FC236}">
                    <a16:creationId xmlns:a16="http://schemas.microsoft.com/office/drawing/2014/main" id="{62D0A0F7-9799-B3BC-D6C4-E5455092DD12}"/>
                  </a:ext>
                </a:extLst>
              </p:cNvPr>
              <p:cNvPicPr>
                <a:picLocks noChangeAspect="1"/>
              </p:cNvPicPr>
              <p:nvPr/>
            </p:nvPicPr>
            <p:blipFill>
              <a:blip r:embed="rId5"/>
              <a:stretch>
                <a:fillRect/>
              </a:stretch>
            </p:blipFill>
            <p:spPr>
              <a:xfrm>
                <a:off x="4558998" y="2178371"/>
                <a:ext cx="1640860" cy="1308857"/>
              </a:xfrm>
              <a:prstGeom prst="rect">
                <a:avLst/>
              </a:prstGeom>
            </p:spPr>
          </p:pic>
          <p:pic>
            <p:nvPicPr>
              <p:cNvPr id="9" name="Picture 8">
                <a:extLst>
                  <a:ext uri="{FF2B5EF4-FFF2-40B4-BE49-F238E27FC236}">
                    <a16:creationId xmlns:a16="http://schemas.microsoft.com/office/drawing/2014/main" id="{5231285C-8895-E8B0-047C-1ABED8646919}"/>
                  </a:ext>
                </a:extLst>
              </p:cNvPr>
              <p:cNvPicPr>
                <a:picLocks noChangeAspect="1"/>
              </p:cNvPicPr>
              <p:nvPr/>
            </p:nvPicPr>
            <p:blipFill>
              <a:blip r:embed="rId6"/>
              <a:stretch>
                <a:fillRect/>
              </a:stretch>
            </p:blipFill>
            <p:spPr>
              <a:xfrm>
                <a:off x="6505437" y="2170571"/>
                <a:ext cx="1881485" cy="2687837"/>
              </a:xfrm>
              <a:prstGeom prst="rect">
                <a:avLst/>
              </a:prstGeom>
            </p:spPr>
          </p:pic>
        </p:grpSp>
        <p:sp>
          <p:nvSpPr>
            <p:cNvPr id="7" name="Rectangle 6">
              <a:extLst>
                <a:ext uri="{FF2B5EF4-FFF2-40B4-BE49-F238E27FC236}">
                  <a16:creationId xmlns:a16="http://schemas.microsoft.com/office/drawing/2014/main" id="{CBEE7D81-C3F8-6B24-76FD-3453DD97EAA2}"/>
                </a:ext>
              </a:extLst>
            </p:cNvPr>
            <p:cNvSpPr/>
            <p:nvPr/>
          </p:nvSpPr>
          <p:spPr>
            <a:xfrm>
              <a:off x="2234536" y="2115680"/>
              <a:ext cx="1770802" cy="285062"/>
            </a:xfrm>
            <a:prstGeom prst="rect">
              <a:avLst/>
            </a:prstGeom>
            <a:noFill/>
            <a:ln w="25400" cap="flat" cmpd="sng" algn="ctr">
              <a:solidFill>
                <a:srgbClr val="FF0000"/>
              </a:solidFill>
              <a:prstDash val="solid"/>
            </a:ln>
            <a:effectLst/>
          </p:spPr>
          <p:txBody>
            <a:bodyPr rtlCol="0" anchor="ctr"/>
            <a:lstStyle/>
            <a:p>
              <a:pPr algn="ctr"/>
              <a:endParaRPr lang="en-US" kern="0">
                <a:solidFill>
                  <a:prstClr val="white"/>
                </a:solidFill>
                <a:latin typeface="Calibri"/>
              </a:endParaRPr>
            </a:p>
          </p:txBody>
        </p:sp>
      </p:grpSp>
      <p:grpSp>
        <p:nvGrpSpPr>
          <p:cNvPr id="11" name="Group 10">
            <a:extLst>
              <a:ext uri="{FF2B5EF4-FFF2-40B4-BE49-F238E27FC236}">
                <a16:creationId xmlns:a16="http://schemas.microsoft.com/office/drawing/2014/main" id="{B7867C25-56B8-28A7-D891-8FA2F3BAFA43}"/>
              </a:ext>
            </a:extLst>
          </p:cNvPr>
          <p:cNvGrpSpPr/>
          <p:nvPr/>
        </p:nvGrpSpPr>
        <p:grpSpPr>
          <a:xfrm>
            <a:off x="3875583" y="1978222"/>
            <a:ext cx="4988103" cy="2673809"/>
            <a:chOff x="3762300" y="4250931"/>
            <a:chExt cx="5104298" cy="2279980"/>
          </a:xfrm>
        </p:grpSpPr>
        <p:pic>
          <p:nvPicPr>
            <p:cNvPr id="12" name="Picture 15" descr="Graphical user interface, application&#10;&#10;Description automatically generated">
              <a:extLst>
                <a:ext uri="{FF2B5EF4-FFF2-40B4-BE49-F238E27FC236}">
                  <a16:creationId xmlns:a16="http://schemas.microsoft.com/office/drawing/2014/main" id="{3BFECE23-A22D-AA4F-92B5-B956A4341C75}"/>
                </a:ext>
              </a:extLst>
            </p:cNvPr>
            <p:cNvPicPr>
              <a:picLocks noChangeAspect="1"/>
            </p:cNvPicPr>
            <p:nvPr/>
          </p:nvPicPr>
          <p:blipFill>
            <a:blip r:embed="rId7"/>
            <a:stretch>
              <a:fillRect/>
            </a:stretch>
          </p:blipFill>
          <p:spPr>
            <a:xfrm>
              <a:off x="4005337" y="4250931"/>
              <a:ext cx="4861261" cy="2279980"/>
            </a:xfrm>
            <a:prstGeom prst="rect">
              <a:avLst/>
            </a:prstGeom>
          </p:spPr>
        </p:pic>
        <p:grpSp>
          <p:nvGrpSpPr>
            <p:cNvPr id="13" name="Group 12">
              <a:extLst>
                <a:ext uri="{FF2B5EF4-FFF2-40B4-BE49-F238E27FC236}">
                  <a16:creationId xmlns:a16="http://schemas.microsoft.com/office/drawing/2014/main" id="{9D851535-2907-C3A7-28B6-7116CA7ABF60}"/>
                </a:ext>
              </a:extLst>
            </p:cNvPr>
            <p:cNvGrpSpPr/>
            <p:nvPr/>
          </p:nvGrpSpPr>
          <p:grpSpPr>
            <a:xfrm>
              <a:off x="4608787" y="4264708"/>
              <a:ext cx="3813744" cy="2136094"/>
              <a:chOff x="3225155" y="4294114"/>
              <a:chExt cx="4489993" cy="2372146"/>
            </a:xfrm>
          </p:grpSpPr>
          <p:sp>
            <p:nvSpPr>
              <p:cNvPr id="15" name="Rectangle 14">
                <a:extLst>
                  <a:ext uri="{FF2B5EF4-FFF2-40B4-BE49-F238E27FC236}">
                    <a16:creationId xmlns:a16="http://schemas.microsoft.com/office/drawing/2014/main" id="{5F5526BB-5220-2045-9D81-554034FB0130}"/>
                  </a:ext>
                </a:extLst>
              </p:cNvPr>
              <p:cNvSpPr/>
              <p:nvPr/>
            </p:nvSpPr>
            <p:spPr>
              <a:xfrm>
                <a:off x="6845171" y="6303762"/>
                <a:ext cx="869977" cy="362498"/>
              </a:xfrm>
              <a:prstGeom prst="rect">
                <a:avLst/>
              </a:prstGeom>
              <a:noFill/>
              <a:ln w="25400" cap="flat" cmpd="sng" algn="ctr">
                <a:solidFill>
                  <a:srgbClr val="FF0000"/>
                </a:solidFill>
                <a:prstDash val="solid"/>
              </a:ln>
              <a:effectLst/>
            </p:spPr>
            <p:txBody>
              <a:bodyPr rtlCol="0" anchor="ctr"/>
              <a:lstStyle/>
              <a:p>
                <a:pPr algn="ctr"/>
                <a:endParaRPr lang="en-US" kern="0">
                  <a:solidFill>
                    <a:prstClr val="white"/>
                  </a:solidFill>
                  <a:latin typeface="Calibri"/>
                </a:endParaRPr>
              </a:p>
            </p:txBody>
          </p:sp>
          <p:sp>
            <p:nvSpPr>
              <p:cNvPr id="16" name="Rectangle 15">
                <a:extLst>
                  <a:ext uri="{FF2B5EF4-FFF2-40B4-BE49-F238E27FC236}">
                    <a16:creationId xmlns:a16="http://schemas.microsoft.com/office/drawing/2014/main" id="{C9758C79-5A54-133F-66B0-397C7A3F3685}"/>
                  </a:ext>
                </a:extLst>
              </p:cNvPr>
              <p:cNvSpPr/>
              <p:nvPr/>
            </p:nvSpPr>
            <p:spPr>
              <a:xfrm>
                <a:off x="3225155" y="4294114"/>
                <a:ext cx="851466" cy="231377"/>
              </a:xfrm>
              <a:prstGeom prst="rect">
                <a:avLst/>
              </a:prstGeom>
              <a:noFill/>
              <a:ln w="25400" cap="flat" cmpd="sng" algn="ctr">
                <a:solidFill>
                  <a:srgbClr val="FF0000"/>
                </a:solidFill>
                <a:prstDash val="solid"/>
              </a:ln>
              <a:effectLst/>
            </p:spPr>
            <p:txBody>
              <a:bodyPr rtlCol="0" anchor="ctr"/>
              <a:lstStyle/>
              <a:p>
                <a:pPr algn="ctr"/>
                <a:endParaRPr lang="en-US" kern="0">
                  <a:solidFill>
                    <a:prstClr val="white"/>
                  </a:solidFill>
                  <a:latin typeface="Calibri"/>
                </a:endParaRPr>
              </a:p>
            </p:txBody>
          </p:sp>
          <p:sp>
            <p:nvSpPr>
              <p:cNvPr id="17" name="Rectangle 16">
                <a:extLst>
                  <a:ext uri="{FF2B5EF4-FFF2-40B4-BE49-F238E27FC236}">
                    <a16:creationId xmlns:a16="http://schemas.microsoft.com/office/drawing/2014/main" id="{8885884D-EE7D-1208-B33F-BBCD71F7908F}"/>
                  </a:ext>
                </a:extLst>
              </p:cNvPr>
              <p:cNvSpPr/>
              <p:nvPr/>
            </p:nvSpPr>
            <p:spPr>
              <a:xfrm>
                <a:off x="4114178" y="4553523"/>
                <a:ext cx="2104388" cy="244691"/>
              </a:xfrm>
              <a:prstGeom prst="rect">
                <a:avLst/>
              </a:prstGeom>
              <a:solidFill>
                <a:sysClr val="window" lastClr="FFFFFF"/>
              </a:solidFill>
              <a:ln w="25400" cap="flat" cmpd="sng" algn="ctr">
                <a:solidFill>
                  <a:sysClr val="window" lastClr="FFFFFF"/>
                </a:solidFill>
                <a:prstDash val="solid"/>
              </a:ln>
              <a:effectLst/>
            </p:spPr>
            <p:txBody>
              <a:bodyPr rtlCol="0" anchor="ctr"/>
              <a:lstStyle/>
              <a:p>
                <a:pPr algn="ctr"/>
                <a:endParaRPr lang="en-US" kern="0">
                  <a:solidFill>
                    <a:prstClr val="white"/>
                  </a:solidFill>
                  <a:latin typeface="Calibri"/>
                </a:endParaRPr>
              </a:p>
            </p:txBody>
          </p:sp>
        </p:grpSp>
        <p:cxnSp>
          <p:nvCxnSpPr>
            <p:cNvPr id="14" name="Straight Arrow Connector 13">
              <a:extLst>
                <a:ext uri="{FF2B5EF4-FFF2-40B4-BE49-F238E27FC236}">
                  <a16:creationId xmlns:a16="http://schemas.microsoft.com/office/drawing/2014/main" id="{BF39C8D8-403F-251D-8215-7D02CD374D21}"/>
                </a:ext>
              </a:extLst>
            </p:cNvPr>
            <p:cNvCxnSpPr>
              <a:cxnSpLocks/>
            </p:cNvCxnSpPr>
            <p:nvPr/>
          </p:nvCxnSpPr>
          <p:spPr>
            <a:xfrm>
              <a:off x="3762300" y="4844393"/>
              <a:ext cx="390221" cy="0"/>
            </a:xfrm>
            <a:prstGeom prst="straightConnector1">
              <a:avLst/>
            </a:prstGeom>
            <a:noFill/>
            <a:ln w="25400" cap="flat" cmpd="sng" algn="ctr">
              <a:solidFill>
                <a:srgbClr val="FF0000"/>
              </a:solidFill>
              <a:prstDash val="solid"/>
              <a:tailEnd type="triangle"/>
            </a:ln>
            <a:effectLst>
              <a:outerShdw blurRad="40000" dist="20000" dir="5400000" rotWithShape="0">
                <a:srgbClr val="000000">
                  <a:alpha val="38000"/>
                </a:srgbClr>
              </a:outerShdw>
            </a:effectLst>
          </p:spPr>
        </p:cxnSp>
      </p:grpSp>
      <p:cxnSp>
        <p:nvCxnSpPr>
          <p:cNvPr id="21" name="Straight Arrow Connector 20">
            <a:extLst>
              <a:ext uri="{FF2B5EF4-FFF2-40B4-BE49-F238E27FC236}">
                <a16:creationId xmlns:a16="http://schemas.microsoft.com/office/drawing/2014/main" id="{7C67B709-3F73-E056-385A-946499629548}"/>
              </a:ext>
            </a:extLst>
          </p:cNvPr>
          <p:cNvCxnSpPr>
            <a:cxnSpLocks/>
          </p:cNvCxnSpPr>
          <p:nvPr/>
        </p:nvCxnSpPr>
        <p:spPr>
          <a:xfrm>
            <a:off x="1732636" y="2760749"/>
            <a:ext cx="342700" cy="0"/>
          </a:xfrm>
          <a:prstGeom prst="straightConnector1">
            <a:avLst/>
          </a:prstGeom>
          <a:noFill/>
          <a:ln w="25400" cap="flat" cmpd="sng" algn="ctr">
            <a:solidFill>
              <a:srgbClr val="FF0000"/>
            </a:solidFill>
            <a:prstDash val="solid"/>
            <a:tailEnd type="triangle"/>
          </a:ln>
          <a:effectLst>
            <a:outerShdw blurRad="40000" dist="20000" dir="5400000" rotWithShape="0">
              <a:srgbClr val="000000">
                <a:alpha val="38000"/>
              </a:srgbClr>
            </a:outerShdw>
          </a:effectLst>
        </p:spPr>
      </p:cxnSp>
    </p:spTree>
    <p:custDataLst>
      <p:tags r:id="rId1"/>
    </p:custDataLst>
    <p:extLst>
      <p:ext uri="{BB962C8B-B14F-4D97-AF65-F5344CB8AC3E}">
        <p14:creationId xmlns:p14="http://schemas.microsoft.com/office/powerpoint/2010/main" val="4189981544"/>
      </p:ext>
    </p:extLst>
  </p:cSld>
  <p:clrMapOvr>
    <a:masterClrMapping/>
  </p:clrMapOvr>
  <mc:AlternateContent xmlns:mc="http://schemas.openxmlformats.org/markup-compatibility/2006" xmlns:p14="http://schemas.microsoft.com/office/powerpoint/2010/main">
    <mc:Choice Requires="p14">
      <p:transition spd="slow" p14:dur="35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3E18F-A217-41C8-9262-4D38BDAD55DE}"/>
              </a:ext>
            </a:extLst>
          </p:cNvPr>
          <p:cNvSpPr>
            <a:spLocks noGrp="1"/>
          </p:cNvSpPr>
          <p:nvPr>
            <p:ph type="title"/>
          </p:nvPr>
        </p:nvSpPr>
        <p:spPr>
          <a:xfrm>
            <a:off x="304744" y="363343"/>
            <a:ext cx="8229600" cy="857250"/>
          </a:xfrm>
        </p:spPr>
        <p:txBody>
          <a:bodyPr/>
          <a:lstStyle/>
          <a:p>
            <a:r>
              <a:rPr lang="en-US" dirty="0"/>
              <a:t>Payment Options</a:t>
            </a:r>
          </a:p>
        </p:txBody>
      </p:sp>
      <p:sp>
        <p:nvSpPr>
          <p:cNvPr id="4" name="Content Placeholder 3">
            <a:extLst>
              <a:ext uri="{FF2B5EF4-FFF2-40B4-BE49-F238E27FC236}">
                <a16:creationId xmlns:a16="http://schemas.microsoft.com/office/drawing/2014/main" id="{0A374B7C-345E-48F4-8D7C-D7E85C412783}"/>
              </a:ext>
            </a:extLst>
          </p:cNvPr>
          <p:cNvSpPr>
            <a:spLocks noGrp="1"/>
          </p:cNvSpPr>
          <p:nvPr>
            <p:ph sz="half" idx="2"/>
          </p:nvPr>
        </p:nvSpPr>
        <p:spPr>
          <a:xfrm>
            <a:off x="238542" y="1753791"/>
            <a:ext cx="5837505" cy="3578285"/>
          </a:xfrm>
        </p:spPr>
        <p:txBody>
          <a:bodyPr>
            <a:noAutofit/>
          </a:bodyPr>
          <a:lstStyle/>
          <a:p>
            <a:pPr marL="0" indent="0">
              <a:buNone/>
            </a:pPr>
            <a:r>
              <a:rPr lang="en-US" sz="1600" b="1" dirty="0">
                <a:latin typeface="Arial" panose="020B0604020202020204" pitchFamily="34" charset="0"/>
                <a:cs typeface="Arial" panose="020B0604020202020204" pitchFamily="34" charset="0"/>
              </a:rPr>
              <a:t>3 Types of Electronic Payments</a:t>
            </a:r>
          </a:p>
          <a:p>
            <a:r>
              <a:rPr lang="en-US" sz="1600" dirty="0">
                <a:latin typeface="Arial" panose="020B0604020202020204" pitchFamily="34" charset="0"/>
                <a:cs typeface="Arial" panose="020B0604020202020204" pitchFamily="34" charset="0"/>
              </a:rPr>
              <a:t>E-check</a:t>
            </a:r>
          </a:p>
          <a:p>
            <a:r>
              <a:rPr lang="en-US" sz="1600" dirty="0">
                <a:latin typeface="Arial" panose="020B0604020202020204" pitchFamily="34" charset="0"/>
                <a:cs typeface="Arial" panose="020B0604020202020204" pitchFamily="34" charset="0"/>
              </a:rPr>
              <a:t>Credit Card (2.75% Convenience fee)</a:t>
            </a:r>
          </a:p>
          <a:p>
            <a:r>
              <a:rPr lang="en-US" sz="1600" dirty="0">
                <a:latin typeface="Arial" panose="020B0604020202020204" pitchFamily="34" charset="0"/>
                <a:cs typeface="Arial" panose="020B0604020202020204" pitchFamily="34" charset="0"/>
              </a:rPr>
              <a:t>Western Union- Wire transfer/international students</a:t>
            </a:r>
            <a:endParaRPr lang="en-US" sz="1600" dirty="0">
              <a:highlight>
                <a:srgbClr val="FFFF00"/>
              </a:highlight>
              <a:latin typeface="Arial" panose="020B0604020202020204" pitchFamily="34" charset="0"/>
              <a:cs typeface="Arial" panose="020B0604020202020204" pitchFamily="34" charset="0"/>
            </a:endParaRPr>
          </a:p>
          <a:p>
            <a:pPr marL="0" indent="0">
              <a:buNone/>
            </a:pPr>
            <a:r>
              <a:rPr lang="en-US" sz="1600" b="1" dirty="0">
                <a:latin typeface="Arial" panose="020B0604020202020204" pitchFamily="34" charset="0"/>
                <a:cs typeface="Arial" panose="020B0604020202020204" pitchFamily="34" charset="0"/>
              </a:rPr>
              <a:t>You can mail and or place a check in a drop box</a:t>
            </a:r>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Check, money order, 529 check</a:t>
            </a:r>
          </a:p>
          <a:p>
            <a:r>
              <a:rPr lang="en-US" sz="1600" dirty="0">
                <a:latin typeface="Arial" panose="020B0604020202020204" pitchFamily="34" charset="0"/>
                <a:cs typeface="Arial" panose="020B0604020202020204" pitchFamily="34" charset="0"/>
              </a:rPr>
              <a:t>MUST include UNIT 4100 in address &amp; name along with student ID</a:t>
            </a:r>
          </a:p>
          <a:p>
            <a:r>
              <a:rPr lang="en-US" sz="1600" dirty="0">
                <a:latin typeface="Arial" panose="020B0604020202020204" pitchFamily="34" charset="0"/>
                <a:cs typeface="Arial" panose="020B0604020202020204" pitchFamily="34" charset="0"/>
              </a:rPr>
              <a:t>Wilbur Cross Building (Storrs) &amp; regional campuses</a:t>
            </a:r>
          </a:p>
          <a:p>
            <a:pPr marL="0" indent="0">
              <a:buNone/>
            </a:pPr>
            <a:endParaRPr lang="en-US" sz="1600" dirty="0">
              <a:latin typeface="Arial" panose="020B0604020202020204" pitchFamily="34" charset="0"/>
              <a:cs typeface="Arial" panose="020B0604020202020204" pitchFamily="34" charset="0"/>
            </a:endParaRPr>
          </a:p>
          <a:p>
            <a:pPr marL="0" indent="0" algn="ctr">
              <a:buNone/>
            </a:pPr>
            <a:r>
              <a:rPr lang="en-US" sz="1600" dirty="0">
                <a:latin typeface="Arial" panose="020B0604020202020204" pitchFamily="34" charset="0"/>
                <a:cs typeface="Arial" panose="020B0604020202020204" pitchFamily="34" charset="0"/>
              </a:rPr>
              <a:t>University of Connecticut</a:t>
            </a:r>
          </a:p>
          <a:p>
            <a:pPr marL="0" indent="0" algn="ctr">
              <a:buNone/>
            </a:pPr>
            <a:r>
              <a:rPr lang="en-US" sz="1600" dirty="0">
                <a:latin typeface="Arial" panose="020B0604020202020204" pitchFamily="34" charset="0"/>
                <a:cs typeface="Arial" panose="020B0604020202020204" pitchFamily="34" charset="0"/>
              </a:rPr>
              <a:t>233 Glenbrook Rd, </a:t>
            </a:r>
            <a:r>
              <a:rPr lang="en-US" sz="1600" b="1" dirty="0">
                <a:latin typeface="Arial" panose="020B0604020202020204" pitchFamily="34" charset="0"/>
                <a:cs typeface="Arial" panose="020B0604020202020204" pitchFamily="34" charset="0"/>
              </a:rPr>
              <a:t>Unit 4100</a:t>
            </a:r>
          </a:p>
          <a:p>
            <a:pPr marL="0" indent="0" algn="ctr">
              <a:buNone/>
            </a:pPr>
            <a:r>
              <a:rPr lang="en-US" sz="1600" dirty="0">
                <a:latin typeface="Arial" panose="020B0604020202020204" pitchFamily="34" charset="0"/>
                <a:cs typeface="Arial" panose="020B0604020202020204" pitchFamily="34" charset="0"/>
              </a:rPr>
              <a:t>Storrs, CT 06269-4100</a:t>
            </a:r>
          </a:p>
          <a:p>
            <a:endParaRPr lang="en-US" sz="1600" dirty="0">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6 New Payment Plans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Open to students with a balance over $300</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Available once fee bills are posted</a:t>
            </a:r>
            <a:endParaRPr kumimoji="0" lang="en-US" sz="16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endParaRPr lang="en-US" sz="1250" dirty="0"/>
          </a:p>
          <a:p>
            <a:endParaRPr lang="en-US" sz="1400" u="sng" dirty="0"/>
          </a:p>
        </p:txBody>
      </p:sp>
      <p:pic>
        <p:nvPicPr>
          <p:cNvPr id="7" name="Picture 6">
            <a:extLst>
              <a:ext uri="{FF2B5EF4-FFF2-40B4-BE49-F238E27FC236}">
                <a16:creationId xmlns:a16="http://schemas.microsoft.com/office/drawing/2014/main" id="{CF63DEC2-7DC0-4C89-A083-11712DCA1E0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170457" y="1699035"/>
            <a:ext cx="2416283" cy="1844022"/>
          </a:xfrm>
          <a:prstGeom prst="rect">
            <a:avLst/>
          </a:prstGeom>
        </p:spPr>
      </p:pic>
      <p:pic>
        <p:nvPicPr>
          <p:cNvPr id="8" name="Picture 7">
            <a:extLst>
              <a:ext uri="{FF2B5EF4-FFF2-40B4-BE49-F238E27FC236}">
                <a16:creationId xmlns:a16="http://schemas.microsoft.com/office/drawing/2014/main" id="{70614197-C37F-4D92-BB3B-CA7DC3388EFE}"/>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6076047" y="3642692"/>
            <a:ext cx="2663777" cy="3045530"/>
          </a:xfrm>
          <a:prstGeom prst="rect">
            <a:avLst/>
          </a:prstGeom>
        </p:spPr>
      </p:pic>
      <p:cxnSp>
        <p:nvCxnSpPr>
          <p:cNvPr id="26" name="Straight Arrow Connector 25">
            <a:extLst>
              <a:ext uri="{FF2B5EF4-FFF2-40B4-BE49-F238E27FC236}">
                <a16:creationId xmlns:a16="http://schemas.microsoft.com/office/drawing/2014/main" id="{2547A0DB-A880-CADD-CB85-22CA28E07856}"/>
              </a:ext>
            </a:extLst>
          </p:cNvPr>
          <p:cNvCxnSpPr>
            <a:cxnSpLocks/>
          </p:cNvCxnSpPr>
          <p:nvPr/>
        </p:nvCxnSpPr>
        <p:spPr>
          <a:xfrm>
            <a:off x="8388394" y="3347462"/>
            <a:ext cx="0" cy="76002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3" name="Oval 2">
            <a:extLst>
              <a:ext uri="{FF2B5EF4-FFF2-40B4-BE49-F238E27FC236}">
                <a16:creationId xmlns:a16="http://schemas.microsoft.com/office/drawing/2014/main" id="{02A5D0FB-3C0A-4C9C-7651-E2ECB872969D}"/>
              </a:ext>
            </a:extLst>
          </p:cNvPr>
          <p:cNvSpPr/>
          <p:nvPr/>
        </p:nvSpPr>
        <p:spPr>
          <a:xfrm>
            <a:off x="1645989" y="4417887"/>
            <a:ext cx="2997930" cy="1294544"/>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spTree>
    <p:custDataLst>
      <p:tags r:id="rId1"/>
    </p:custDataLst>
    <p:extLst>
      <p:ext uri="{BB962C8B-B14F-4D97-AF65-F5344CB8AC3E}">
        <p14:creationId xmlns:p14="http://schemas.microsoft.com/office/powerpoint/2010/main" val="1633407562"/>
      </p:ext>
    </p:extLst>
  </p:cSld>
  <p:clrMapOvr>
    <a:masterClrMapping/>
  </p:clrMapOvr>
  <mc:AlternateContent xmlns:mc="http://schemas.openxmlformats.org/markup-compatibility/2006" xmlns:p14="http://schemas.microsoft.com/office/powerpoint/2010/main">
    <mc:Choice Requires="p14">
      <p:transition spd="slow" p14:dur="90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81A14-F747-4D26-9955-4AE9B213BE4B}"/>
              </a:ext>
            </a:extLst>
          </p:cNvPr>
          <p:cNvSpPr>
            <a:spLocks noGrp="1"/>
          </p:cNvSpPr>
          <p:nvPr>
            <p:ph type="title"/>
          </p:nvPr>
        </p:nvSpPr>
        <p:spPr>
          <a:xfrm>
            <a:off x="316109" y="405259"/>
            <a:ext cx="8229600" cy="857250"/>
          </a:xfrm>
        </p:spPr>
        <p:txBody>
          <a:bodyPr anchor="ctr">
            <a:normAutofit/>
          </a:bodyPr>
          <a:lstStyle/>
          <a:p>
            <a:r>
              <a:rPr lang="en-US" dirty="0"/>
              <a:t>Direct Deposit</a:t>
            </a:r>
          </a:p>
        </p:txBody>
      </p:sp>
      <p:sp>
        <p:nvSpPr>
          <p:cNvPr id="8" name="Content Placeholder 6">
            <a:extLst>
              <a:ext uri="{FF2B5EF4-FFF2-40B4-BE49-F238E27FC236}">
                <a16:creationId xmlns:a16="http://schemas.microsoft.com/office/drawing/2014/main" id="{B13D2467-7DE3-D7A4-C06E-2765DC9B3BBA}"/>
              </a:ext>
            </a:extLst>
          </p:cNvPr>
          <p:cNvSpPr txBox="1">
            <a:spLocks/>
          </p:cNvSpPr>
          <p:nvPr/>
        </p:nvSpPr>
        <p:spPr>
          <a:xfrm>
            <a:off x="316110" y="1818692"/>
            <a:ext cx="5386047" cy="5064995"/>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300" dirty="0">
                <a:solidFill>
                  <a:sysClr val="windowText" lastClr="000000"/>
                </a:solidFill>
                <a:latin typeface="Arial" panose="020B0604020202020204" pitchFamily="34" charset="0"/>
                <a:cs typeface="Arial" panose="020B0604020202020204" pitchFamily="34" charset="0"/>
              </a:rPr>
              <a:t>Refund checks for the beginning of a semester will be issued within </a:t>
            </a:r>
            <a:r>
              <a:rPr lang="en-US" sz="2300" b="1" dirty="0">
                <a:solidFill>
                  <a:sysClr val="windowText" lastClr="000000"/>
                </a:solidFill>
                <a:latin typeface="Arial" panose="020B0604020202020204" pitchFamily="34" charset="0"/>
                <a:cs typeface="Arial" panose="020B0604020202020204" pitchFamily="34" charset="0"/>
              </a:rPr>
              <a:t>14 days</a:t>
            </a:r>
            <a:r>
              <a:rPr lang="en-US" sz="2300" dirty="0">
                <a:solidFill>
                  <a:sysClr val="windowText" lastClr="000000"/>
                </a:solidFill>
                <a:latin typeface="Arial" panose="020B0604020202020204" pitchFamily="34" charset="0"/>
                <a:cs typeface="Arial" panose="020B0604020202020204" pitchFamily="34" charset="0"/>
              </a:rPr>
              <a:t> of Financial Aid disbursement.</a:t>
            </a:r>
          </a:p>
          <a:p>
            <a:pPr marL="0" indent="0">
              <a:buNone/>
            </a:pPr>
            <a:endParaRPr lang="en-US" sz="2300" dirty="0">
              <a:solidFill>
                <a:sysClr val="windowText" lastClr="000000"/>
              </a:solidFill>
              <a:latin typeface="Arial" panose="020B0604020202020204" pitchFamily="34" charset="0"/>
              <a:cs typeface="Arial" panose="020B0604020202020204" pitchFamily="34" charset="0"/>
            </a:endParaRPr>
          </a:p>
          <a:p>
            <a:pPr marL="0" indent="0">
              <a:buNone/>
            </a:pPr>
            <a:r>
              <a:rPr lang="en-US" sz="2300" b="1" dirty="0">
                <a:solidFill>
                  <a:sysClr val="windowText" lastClr="000000"/>
                </a:solidFill>
                <a:latin typeface="Arial" panose="020B0604020202020204" pitchFamily="34" charset="0"/>
                <a:cs typeface="Arial" panose="020B0604020202020204" pitchFamily="34" charset="0"/>
              </a:rPr>
              <a:t>Direct deposit</a:t>
            </a:r>
          </a:p>
          <a:p>
            <a:pPr marL="285750" indent="-285750"/>
            <a:r>
              <a:rPr lang="en-US" sz="2300" dirty="0">
                <a:solidFill>
                  <a:sysClr val="windowText" lastClr="000000"/>
                </a:solidFill>
                <a:latin typeface="Arial" panose="020B0604020202020204" pitchFamily="34" charset="0"/>
                <a:cs typeface="Arial" panose="020B0604020202020204" pitchFamily="34" charset="0"/>
              </a:rPr>
              <a:t>Set DD up in student admin </a:t>
            </a:r>
          </a:p>
          <a:p>
            <a:pPr marL="285750" indent="-285750"/>
            <a:r>
              <a:rPr lang="en-US" sz="2300" dirty="0">
                <a:solidFill>
                  <a:sysClr val="windowText" lastClr="000000"/>
                </a:solidFill>
                <a:latin typeface="Arial" panose="020B0604020202020204" pitchFamily="34" charset="0"/>
                <a:cs typeface="Arial" panose="020B0604020202020204" pitchFamily="34" charset="0"/>
              </a:rPr>
              <a:t>2-3 business days to arrive in bank account </a:t>
            </a:r>
          </a:p>
          <a:p>
            <a:pPr marL="457200" lvl="1" indent="0">
              <a:buNone/>
            </a:pPr>
            <a:endParaRPr lang="en-US" sz="2300" dirty="0">
              <a:solidFill>
                <a:sysClr val="windowText" lastClr="000000"/>
              </a:solidFill>
              <a:latin typeface="Arial" panose="020B0604020202020204" pitchFamily="34" charset="0"/>
              <a:cs typeface="Arial" panose="020B0604020202020204" pitchFamily="34" charset="0"/>
            </a:endParaRPr>
          </a:p>
          <a:p>
            <a:pPr marL="0" indent="0">
              <a:buNone/>
            </a:pPr>
            <a:r>
              <a:rPr lang="en-US" sz="2300" b="1" dirty="0">
                <a:solidFill>
                  <a:sysClr val="windowText" lastClr="000000"/>
                </a:solidFill>
                <a:latin typeface="Arial" panose="020B0604020202020204" pitchFamily="34" charset="0"/>
                <a:cs typeface="Arial" panose="020B0604020202020204" pitchFamily="34" charset="0"/>
              </a:rPr>
              <a:t>Paper check Refund will be….</a:t>
            </a:r>
          </a:p>
          <a:p>
            <a:pPr marL="285750" indent="-285750"/>
            <a:r>
              <a:rPr lang="en-US" sz="2300" dirty="0">
                <a:solidFill>
                  <a:sysClr val="windowText" lastClr="000000"/>
                </a:solidFill>
                <a:latin typeface="Arial" panose="020B0604020202020204" pitchFamily="34" charset="0"/>
                <a:cs typeface="Arial" panose="020B0604020202020204" pitchFamily="34" charset="0"/>
              </a:rPr>
              <a:t>Refund checks are issued remotely by Bank of America and emailed to the mailing address on file</a:t>
            </a:r>
          </a:p>
          <a:p>
            <a:pPr marL="285750" indent="-285750"/>
            <a:r>
              <a:rPr lang="en-US" sz="2300" dirty="0">
                <a:solidFill>
                  <a:sysClr val="windowText" lastClr="000000"/>
                </a:solidFill>
                <a:latin typeface="Arial" panose="020B0604020202020204" pitchFamily="34" charset="0"/>
                <a:cs typeface="Arial" panose="020B0604020202020204" pitchFamily="34" charset="0"/>
              </a:rPr>
              <a:t>Mailed to mailing address on student file</a:t>
            </a:r>
          </a:p>
          <a:p>
            <a:pPr marL="285750" indent="-285750"/>
            <a:r>
              <a:rPr lang="en-US" sz="2300" dirty="0">
                <a:solidFill>
                  <a:sysClr val="windowText" lastClr="000000"/>
                </a:solidFill>
                <a:latin typeface="Arial" panose="020B0604020202020204" pitchFamily="34" charset="0"/>
                <a:cs typeface="Arial" panose="020B0604020202020204" pitchFamily="34" charset="0"/>
              </a:rPr>
              <a:t>Only cut on Wednesdays (once per week)</a:t>
            </a:r>
          </a:p>
          <a:p>
            <a:pPr marL="285750" indent="-285750"/>
            <a:r>
              <a:rPr lang="en-US" sz="2300" dirty="0">
                <a:solidFill>
                  <a:sysClr val="windowText" lastClr="000000"/>
                </a:solidFill>
                <a:latin typeface="Arial" panose="020B0604020202020204" pitchFamily="34" charset="0"/>
                <a:cs typeface="Arial" panose="020B0604020202020204" pitchFamily="34" charset="0"/>
              </a:rPr>
              <a:t>Takes 1-2 weeks to receive depending on mail system</a:t>
            </a:r>
          </a:p>
          <a:p>
            <a:pPr marL="285750" indent="-285750"/>
            <a:r>
              <a:rPr lang="en-US" sz="2300" u="sng" dirty="0">
                <a:solidFill>
                  <a:sysClr val="windowText" lastClr="000000"/>
                </a:solidFill>
                <a:latin typeface="Arial" panose="020B0604020202020204" pitchFamily="34" charset="0"/>
                <a:cs typeface="Arial" panose="020B0604020202020204" pitchFamily="34" charset="0"/>
              </a:rPr>
              <a:t>No international checks issued </a:t>
            </a:r>
            <a:r>
              <a:rPr lang="en-US" sz="2300" dirty="0">
                <a:solidFill>
                  <a:sysClr val="windowText" lastClr="000000"/>
                </a:solidFill>
                <a:latin typeface="Arial" panose="020B0604020202020204" pitchFamily="34" charset="0"/>
                <a:cs typeface="Arial" panose="020B0604020202020204" pitchFamily="34" charset="0"/>
              </a:rPr>
              <a:t>( delivered direct deposit or international wire)</a:t>
            </a:r>
          </a:p>
          <a:p>
            <a:endParaRPr lang="en-US" sz="1400" dirty="0">
              <a:solidFill>
                <a:sysClr val="windowText" lastClr="000000"/>
              </a:solidFill>
              <a:latin typeface="Calibri"/>
            </a:endParaRPr>
          </a:p>
        </p:txBody>
      </p:sp>
      <p:pic>
        <p:nvPicPr>
          <p:cNvPr id="9" name="Picture 5" descr="Graphical user interface, text, application&#10;&#10;Description automatically generated">
            <a:extLst>
              <a:ext uri="{FF2B5EF4-FFF2-40B4-BE49-F238E27FC236}">
                <a16:creationId xmlns:a16="http://schemas.microsoft.com/office/drawing/2014/main" id="{8F272D26-56B9-D5AF-1933-9CDA84878E65}"/>
              </a:ext>
            </a:extLst>
          </p:cNvPr>
          <p:cNvPicPr>
            <a:picLocks noChangeAspect="1"/>
          </p:cNvPicPr>
          <p:nvPr/>
        </p:nvPicPr>
        <p:blipFill>
          <a:blip r:embed="rId4"/>
          <a:stretch>
            <a:fillRect/>
          </a:stretch>
        </p:blipFill>
        <p:spPr>
          <a:xfrm>
            <a:off x="5875439" y="1849432"/>
            <a:ext cx="3034646" cy="4304789"/>
          </a:xfrm>
          <a:prstGeom prst="rect">
            <a:avLst/>
          </a:prstGeom>
        </p:spPr>
      </p:pic>
    </p:spTree>
    <p:custDataLst>
      <p:tags r:id="rId1"/>
    </p:custDataLst>
    <p:extLst>
      <p:ext uri="{BB962C8B-B14F-4D97-AF65-F5344CB8AC3E}">
        <p14:creationId xmlns:p14="http://schemas.microsoft.com/office/powerpoint/2010/main" val="39044298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B1EFF-D07A-2FDD-3EB5-AA2C07902880}"/>
              </a:ext>
            </a:extLst>
          </p:cNvPr>
          <p:cNvSpPr>
            <a:spLocks noGrp="1"/>
          </p:cNvSpPr>
          <p:nvPr>
            <p:ph type="title"/>
          </p:nvPr>
        </p:nvSpPr>
        <p:spPr/>
        <p:txBody>
          <a:bodyPr>
            <a:normAutofit/>
          </a:bodyPr>
          <a:lstStyle/>
          <a:p>
            <a:r>
              <a:rPr lang="en-US" sz="3200" dirty="0"/>
              <a:t>FERPA</a:t>
            </a:r>
            <a:endParaRPr lang="en-US" sz="3200" dirty="0">
              <a:solidFill>
                <a:srgbClr val="FF0000"/>
              </a:solidFill>
            </a:endParaRPr>
          </a:p>
        </p:txBody>
      </p:sp>
      <p:pic>
        <p:nvPicPr>
          <p:cNvPr id="4" name="Picture 2" descr="FERPA (Family Educational Rights and Privacy Act) | Sul Ross State ...">
            <a:extLst>
              <a:ext uri="{FF2B5EF4-FFF2-40B4-BE49-F238E27FC236}">
                <a16:creationId xmlns:a16="http://schemas.microsoft.com/office/drawing/2014/main" id="{741DC423-CB47-CF6E-7D3D-B59AEEA2A3DD}"/>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5453" r="5474"/>
          <a:stretch/>
        </p:blipFill>
        <p:spPr bwMode="auto">
          <a:xfrm>
            <a:off x="2208614" y="2310491"/>
            <a:ext cx="4726772" cy="341477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C6ED0157-01F3-5833-B44A-6E509E38F984}"/>
              </a:ext>
            </a:extLst>
          </p:cNvPr>
          <p:cNvSpPr txBox="1"/>
          <p:nvPr/>
        </p:nvSpPr>
        <p:spPr>
          <a:xfrm>
            <a:off x="95415" y="5952828"/>
            <a:ext cx="8953169" cy="663580"/>
          </a:xfrm>
          <a:prstGeom prst="rect">
            <a:avLst/>
          </a:prstGeom>
          <a:noFill/>
        </p:spPr>
        <p:txBody>
          <a:bodyPr wrap="square">
            <a:spAutoFit/>
          </a:bodyPr>
          <a:lstStyle/>
          <a:p>
            <a:pPr algn="ctr" defTabSz="457200">
              <a:lnSpc>
                <a:spcPct val="107000"/>
              </a:lnSpc>
              <a:spcAft>
                <a:spcPts val="800"/>
              </a:spcAft>
            </a:pPr>
            <a:r>
              <a:rPr lang="en-US" dirty="0">
                <a:solidFill>
                  <a:prstClr val="black"/>
                </a:solidFill>
                <a:latin typeface="Arial" panose="020B0604020202020204" pitchFamily="34" charset="0"/>
                <a:ea typeface="Calibri" panose="020F0502020204030204" pitchFamily="34" charset="0"/>
                <a:cs typeface="Arial" panose="020B0604020202020204" pitchFamily="34" charset="0"/>
              </a:rPr>
              <a:t>The FERPA pin refers to a federal law requiring students to create a pin for any individual wishing to speak on behalf of the students account besides themselves.</a:t>
            </a:r>
          </a:p>
        </p:txBody>
      </p:sp>
      <p:sp>
        <p:nvSpPr>
          <p:cNvPr id="9" name="TextBox 8">
            <a:extLst>
              <a:ext uri="{FF2B5EF4-FFF2-40B4-BE49-F238E27FC236}">
                <a16:creationId xmlns:a16="http://schemas.microsoft.com/office/drawing/2014/main" id="{13D4F698-82DC-200C-EF5E-65C2045CE189}"/>
              </a:ext>
            </a:extLst>
          </p:cNvPr>
          <p:cNvSpPr txBox="1"/>
          <p:nvPr/>
        </p:nvSpPr>
        <p:spPr>
          <a:xfrm>
            <a:off x="3446969" y="1765011"/>
            <a:ext cx="2250059" cy="400110"/>
          </a:xfrm>
          <a:prstGeom prst="rect">
            <a:avLst/>
          </a:prstGeom>
          <a:noFill/>
        </p:spPr>
        <p:txBody>
          <a:bodyPr wrap="square" rtlCol="0">
            <a:spAutoFit/>
          </a:bodyPr>
          <a:lstStyle/>
          <a:p>
            <a:pPr defTabSz="457200"/>
            <a:r>
              <a:rPr lang="en-US" sz="2000" b="1" dirty="0">
                <a:solidFill>
                  <a:srgbClr val="FF0000"/>
                </a:solidFill>
                <a:latin typeface="Arial" panose="020B0604020202020204" pitchFamily="34" charset="0"/>
                <a:cs typeface="Arial" panose="020B0604020202020204" pitchFamily="34" charset="0"/>
              </a:rPr>
              <a:t>Ferpa.uconn.edu</a:t>
            </a:r>
          </a:p>
        </p:txBody>
      </p:sp>
    </p:spTree>
    <p:extLst>
      <p:ext uri="{BB962C8B-B14F-4D97-AF65-F5344CB8AC3E}">
        <p14:creationId xmlns:p14="http://schemas.microsoft.com/office/powerpoint/2010/main" val="15007276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18DD3-CEFB-45D4-A516-EB8E4CC12466}"/>
              </a:ext>
            </a:extLst>
          </p:cNvPr>
          <p:cNvSpPr>
            <a:spLocks noGrp="1"/>
          </p:cNvSpPr>
          <p:nvPr>
            <p:ph type="title"/>
          </p:nvPr>
        </p:nvSpPr>
        <p:spPr/>
        <p:txBody>
          <a:bodyPr>
            <a:noAutofit/>
          </a:bodyPr>
          <a:lstStyle/>
          <a:p>
            <a:r>
              <a:rPr lang="en-US" sz="3200" dirty="0"/>
              <a:t>3 Types of Access- FERPA</a:t>
            </a:r>
          </a:p>
        </p:txBody>
      </p:sp>
      <p:grpSp>
        <p:nvGrpSpPr>
          <p:cNvPr id="16" name="Group 15">
            <a:extLst>
              <a:ext uri="{FF2B5EF4-FFF2-40B4-BE49-F238E27FC236}">
                <a16:creationId xmlns:a16="http://schemas.microsoft.com/office/drawing/2014/main" id="{8A0C2CD2-D9D0-4719-3959-8579DA591113}"/>
              </a:ext>
            </a:extLst>
          </p:cNvPr>
          <p:cNvGrpSpPr/>
          <p:nvPr/>
        </p:nvGrpSpPr>
        <p:grpSpPr>
          <a:xfrm>
            <a:off x="203199" y="2036503"/>
            <a:ext cx="8798569" cy="3817827"/>
            <a:chOff x="228599" y="1896803"/>
            <a:chExt cx="8798569" cy="3817827"/>
          </a:xfrm>
        </p:grpSpPr>
        <p:grpSp>
          <p:nvGrpSpPr>
            <p:cNvPr id="12" name="Group 11">
              <a:extLst>
                <a:ext uri="{FF2B5EF4-FFF2-40B4-BE49-F238E27FC236}">
                  <a16:creationId xmlns:a16="http://schemas.microsoft.com/office/drawing/2014/main" id="{19D6079E-5C08-2A12-447E-30A25AF6B166}"/>
                </a:ext>
              </a:extLst>
            </p:cNvPr>
            <p:cNvGrpSpPr/>
            <p:nvPr/>
          </p:nvGrpSpPr>
          <p:grpSpPr>
            <a:xfrm>
              <a:off x="228599" y="2374900"/>
              <a:ext cx="8798569" cy="3339730"/>
              <a:chOff x="228599" y="2222500"/>
              <a:chExt cx="8798569" cy="3339730"/>
            </a:xfrm>
          </p:grpSpPr>
          <p:pic>
            <p:nvPicPr>
              <p:cNvPr id="4" name="Picture 3">
                <a:extLst>
                  <a:ext uri="{FF2B5EF4-FFF2-40B4-BE49-F238E27FC236}">
                    <a16:creationId xmlns:a16="http://schemas.microsoft.com/office/drawing/2014/main" id="{9FB3EDBF-27E4-0BD5-AD0B-37190512D50F}"/>
                  </a:ext>
                </a:extLst>
              </p:cNvPr>
              <p:cNvPicPr>
                <a:picLocks noChangeAspect="1"/>
              </p:cNvPicPr>
              <p:nvPr/>
            </p:nvPicPr>
            <p:blipFill>
              <a:blip r:embed="rId4"/>
              <a:stretch>
                <a:fillRect/>
              </a:stretch>
            </p:blipFill>
            <p:spPr>
              <a:xfrm>
                <a:off x="6854292" y="2787009"/>
                <a:ext cx="2172876" cy="2085324"/>
              </a:xfrm>
              <a:prstGeom prst="rect">
                <a:avLst/>
              </a:prstGeom>
            </p:spPr>
          </p:pic>
          <p:grpSp>
            <p:nvGrpSpPr>
              <p:cNvPr id="11" name="Group 10">
                <a:extLst>
                  <a:ext uri="{FF2B5EF4-FFF2-40B4-BE49-F238E27FC236}">
                    <a16:creationId xmlns:a16="http://schemas.microsoft.com/office/drawing/2014/main" id="{7C222C41-7767-E24C-D159-FD2F5A704A46}"/>
                  </a:ext>
                </a:extLst>
              </p:cNvPr>
              <p:cNvGrpSpPr/>
              <p:nvPr/>
            </p:nvGrpSpPr>
            <p:grpSpPr>
              <a:xfrm>
                <a:off x="228599" y="2222500"/>
                <a:ext cx="8686801" cy="3339730"/>
                <a:chOff x="228599" y="2222500"/>
                <a:chExt cx="8686801" cy="3339730"/>
              </a:xfrm>
            </p:grpSpPr>
            <p:grpSp>
              <p:nvGrpSpPr>
                <p:cNvPr id="8" name="Group 7">
                  <a:extLst>
                    <a:ext uri="{FF2B5EF4-FFF2-40B4-BE49-F238E27FC236}">
                      <a16:creationId xmlns:a16="http://schemas.microsoft.com/office/drawing/2014/main" id="{BCB1694D-611E-5455-D0E6-143030E9013E}"/>
                    </a:ext>
                  </a:extLst>
                </p:cNvPr>
                <p:cNvGrpSpPr/>
                <p:nvPr/>
              </p:nvGrpSpPr>
              <p:grpSpPr>
                <a:xfrm>
                  <a:off x="228599" y="2222500"/>
                  <a:ext cx="8686801" cy="3339730"/>
                  <a:chOff x="225614" y="2033422"/>
                  <a:chExt cx="8686801" cy="3339730"/>
                </a:xfrm>
              </p:grpSpPr>
              <p:grpSp>
                <p:nvGrpSpPr>
                  <p:cNvPr id="7" name="Group 6">
                    <a:extLst>
                      <a:ext uri="{FF2B5EF4-FFF2-40B4-BE49-F238E27FC236}">
                        <a16:creationId xmlns:a16="http://schemas.microsoft.com/office/drawing/2014/main" id="{1133B451-CF08-8BE2-0F8C-1EF9E9EA60D2}"/>
                      </a:ext>
                    </a:extLst>
                  </p:cNvPr>
                  <p:cNvGrpSpPr/>
                  <p:nvPr/>
                </p:nvGrpSpPr>
                <p:grpSpPr>
                  <a:xfrm>
                    <a:off x="225614" y="2683736"/>
                    <a:ext cx="8686801" cy="2689416"/>
                    <a:chOff x="942508" y="2316705"/>
                    <a:chExt cx="9993286" cy="3052248"/>
                  </a:xfrm>
                </p:grpSpPr>
                <p:pic>
                  <p:nvPicPr>
                    <p:cNvPr id="9" name="Picture 8">
                      <a:extLst>
                        <a:ext uri="{FF2B5EF4-FFF2-40B4-BE49-F238E27FC236}">
                          <a16:creationId xmlns:a16="http://schemas.microsoft.com/office/drawing/2014/main" id="{CBB80145-D2FE-A472-0B38-164CD764B820}"/>
                        </a:ext>
                      </a:extLst>
                    </p:cNvPr>
                    <p:cNvPicPr>
                      <a:picLocks noChangeAspect="1"/>
                    </p:cNvPicPr>
                    <p:nvPr/>
                  </p:nvPicPr>
                  <p:blipFill>
                    <a:blip r:embed="rId5"/>
                    <a:stretch>
                      <a:fillRect/>
                    </a:stretch>
                  </p:blipFill>
                  <p:spPr>
                    <a:xfrm>
                      <a:off x="942508" y="2316705"/>
                      <a:ext cx="7140270" cy="2272391"/>
                    </a:xfrm>
                    <a:prstGeom prst="rect">
                      <a:avLst/>
                    </a:prstGeom>
                  </p:spPr>
                </p:pic>
                <p:sp>
                  <p:nvSpPr>
                    <p:cNvPr id="14" name="TextBox 13">
                      <a:extLst>
                        <a:ext uri="{FF2B5EF4-FFF2-40B4-BE49-F238E27FC236}">
                          <a16:creationId xmlns:a16="http://schemas.microsoft.com/office/drawing/2014/main" id="{31E4708A-8420-2CF7-968E-32E9A2AB97F6}"/>
                        </a:ext>
                      </a:extLst>
                    </p:cNvPr>
                    <p:cNvSpPr txBox="1"/>
                    <p:nvPr/>
                  </p:nvSpPr>
                  <p:spPr>
                    <a:xfrm>
                      <a:off x="1166211" y="4949794"/>
                      <a:ext cx="9769583" cy="419159"/>
                    </a:xfrm>
                    <a:prstGeom prst="rect">
                      <a:avLst/>
                    </a:prstGeom>
                    <a:noFill/>
                  </p:spPr>
                  <p:txBody>
                    <a:bodyPr wrap="square" rtlCol="0">
                      <a:spAutoFit/>
                    </a:bodyPr>
                    <a:lstStyle/>
                    <a:p>
                      <a:pPr algn="ctr" defTabSz="457200"/>
                      <a:endParaRPr lang="en-US" dirty="0">
                        <a:solidFill>
                          <a:prstClr val="black"/>
                        </a:solidFill>
                        <a:latin typeface="Arial" panose="020B0604020202020204" pitchFamily="34" charset="0"/>
                        <a:cs typeface="Arial" panose="020B0604020202020204" pitchFamily="34" charset="0"/>
                      </a:endParaRPr>
                    </a:p>
                  </p:txBody>
                </p:sp>
              </p:grpSp>
              <p:pic>
                <p:nvPicPr>
                  <p:cNvPr id="6" name="Picture 5">
                    <a:extLst>
                      <a:ext uri="{FF2B5EF4-FFF2-40B4-BE49-F238E27FC236}">
                        <a16:creationId xmlns:a16="http://schemas.microsoft.com/office/drawing/2014/main" id="{59BAF599-7931-3D03-EFD4-D8401B5CDBC8}"/>
                      </a:ext>
                    </a:extLst>
                  </p:cNvPr>
                  <p:cNvPicPr>
                    <a:picLocks noChangeAspect="1"/>
                  </p:cNvPicPr>
                  <p:nvPr/>
                </p:nvPicPr>
                <p:blipFill rotWithShape="1">
                  <a:blip r:embed="rId6"/>
                  <a:srcRect t="56883"/>
                  <a:stretch/>
                </p:blipFill>
                <p:spPr>
                  <a:xfrm>
                    <a:off x="225615" y="2033422"/>
                    <a:ext cx="8686800" cy="471917"/>
                  </a:xfrm>
                  <a:prstGeom prst="rect">
                    <a:avLst/>
                  </a:prstGeom>
                </p:spPr>
              </p:pic>
            </p:grpSp>
            <p:sp>
              <p:nvSpPr>
                <p:cNvPr id="10" name="Rectangle 9">
                  <a:extLst>
                    <a:ext uri="{FF2B5EF4-FFF2-40B4-BE49-F238E27FC236}">
                      <a16:creationId xmlns:a16="http://schemas.microsoft.com/office/drawing/2014/main" id="{0B91C9E4-0288-0AB1-30B3-6B68A62431F6}"/>
                    </a:ext>
                  </a:extLst>
                </p:cNvPr>
                <p:cNvSpPr/>
                <p:nvPr/>
              </p:nvSpPr>
              <p:spPr>
                <a:xfrm>
                  <a:off x="4445000" y="2247900"/>
                  <a:ext cx="1739900" cy="408694"/>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pic>
          <p:nvPicPr>
            <p:cNvPr id="15" name="Picture 14">
              <a:extLst>
                <a:ext uri="{FF2B5EF4-FFF2-40B4-BE49-F238E27FC236}">
                  <a16:creationId xmlns:a16="http://schemas.microsoft.com/office/drawing/2014/main" id="{8A1ECD00-60D5-7683-D5EB-F26BAEB83CFB}"/>
                </a:ext>
              </a:extLst>
            </p:cNvPr>
            <p:cNvPicPr>
              <a:picLocks noChangeAspect="1"/>
            </p:cNvPicPr>
            <p:nvPr/>
          </p:nvPicPr>
          <p:blipFill>
            <a:blip r:embed="rId7"/>
            <a:stretch>
              <a:fillRect/>
            </a:stretch>
          </p:blipFill>
          <p:spPr>
            <a:xfrm>
              <a:off x="228599" y="1896803"/>
              <a:ext cx="8686800" cy="472459"/>
            </a:xfrm>
            <a:prstGeom prst="rect">
              <a:avLst/>
            </a:prstGeom>
          </p:spPr>
        </p:pic>
      </p:grpSp>
    </p:spTree>
    <p:custDataLst>
      <p:tags r:id="rId1"/>
    </p:custDataLst>
    <p:extLst>
      <p:ext uri="{BB962C8B-B14F-4D97-AF65-F5344CB8AC3E}">
        <p14:creationId xmlns:p14="http://schemas.microsoft.com/office/powerpoint/2010/main" val="36668050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1EFCC-4563-4B94-945B-A8CBC06B8469}"/>
              </a:ext>
            </a:extLst>
          </p:cNvPr>
          <p:cNvSpPr>
            <a:spLocks noGrp="1"/>
          </p:cNvSpPr>
          <p:nvPr>
            <p:ph type="title"/>
          </p:nvPr>
        </p:nvSpPr>
        <p:spPr>
          <a:xfrm>
            <a:off x="457199" y="517375"/>
            <a:ext cx="8229600" cy="857250"/>
          </a:xfrm>
        </p:spPr>
        <p:txBody>
          <a:bodyPr/>
          <a:lstStyle/>
          <a:p>
            <a:r>
              <a:rPr lang="en-US" dirty="0"/>
              <a:t>Contact Information</a:t>
            </a:r>
          </a:p>
        </p:txBody>
      </p:sp>
      <p:sp>
        <p:nvSpPr>
          <p:cNvPr id="4" name="Content Placeholder 3">
            <a:extLst>
              <a:ext uri="{FF2B5EF4-FFF2-40B4-BE49-F238E27FC236}">
                <a16:creationId xmlns:a16="http://schemas.microsoft.com/office/drawing/2014/main" id="{71CB59D2-B0D8-4E12-8C19-C9C0D88E41E1}"/>
              </a:ext>
            </a:extLst>
          </p:cNvPr>
          <p:cNvSpPr>
            <a:spLocks noGrp="1"/>
          </p:cNvSpPr>
          <p:nvPr>
            <p:ph sz="half" idx="2"/>
          </p:nvPr>
        </p:nvSpPr>
        <p:spPr>
          <a:xfrm>
            <a:off x="3355986" y="5273974"/>
            <a:ext cx="2432026" cy="638026"/>
          </a:xfrm>
        </p:spPr>
        <p:txBody>
          <a:bodyPr>
            <a:normAutofit/>
          </a:bodyPr>
          <a:lstStyle/>
          <a:p>
            <a:r>
              <a:rPr lang="en-US" b="1" dirty="0"/>
              <a:t>uconnbursar</a:t>
            </a:r>
          </a:p>
        </p:txBody>
      </p:sp>
      <p:pic>
        <p:nvPicPr>
          <p:cNvPr id="6" name="Picture 5">
            <a:extLst>
              <a:ext uri="{FF2B5EF4-FFF2-40B4-BE49-F238E27FC236}">
                <a16:creationId xmlns:a16="http://schemas.microsoft.com/office/drawing/2014/main" id="{ED30EB23-4380-4678-8842-A20C44E8834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24432" y="4562624"/>
            <a:ext cx="638026" cy="638026"/>
          </a:xfrm>
          <a:prstGeom prst="rect">
            <a:avLst/>
          </a:prstGeom>
        </p:spPr>
      </p:pic>
      <p:pic>
        <p:nvPicPr>
          <p:cNvPr id="7" name="Picture 6">
            <a:extLst>
              <a:ext uri="{FF2B5EF4-FFF2-40B4-BE49-F238E27FC236}">
                <a16:creationId xmlns:a16="http://schemas.microsoft.com/office/drawing/2014/main" id="{E19B25E8-3FBD-4B96-89E3-9D4AD0ED384A}"/>
              </a:ext>
            </a:extLst>
          </p:cNvPr>
          <p:cNvPicPr>
            <a:picLocks noChangeAspect="1"/>
          </p:cNvPicPr>
          <p:nvPr/>
        </p:nvPicPr>
        <p:blipFill>
          <a:blip r:embed="rId5"/>
          <a:stretch>
            <a:fillRect/>
          </a:stretch>
        </p:blipFill>
        <p:spPr>
          <a:xfrm>
            <a:off x="4286275" y="4537224"/>
            <a:ext cx="663426" cy="663426"/>
          </a:xfrm>
          <a:prstGeom prst="rect">
            <a:avLst/>
          </a:prstGeom>
        </p:spPr>
      </p:pic>
      <p:pic>
        <p:nvPicPr>
          <p:cNvPr id="8" name="Picture 7">
            <a:extLst>
              <a:ext uri="{FF2B5EF4-FFF2-40B4-BE49-F238E27FC236}">
                <a16:creationId xmlns:a16="http://schemas.microsoft.com/office/drawing/2014/main" id="{30954279-EEE4-48EA-83C1-DF757ED32A8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84190" y="4537224"/>
            <a:ext cx="663426" cy="663426"/>
          </a:xfrm>
          <a:prstGeom prst="rect">
            <a:avLst/>
          </a:prstGeom>
        </p:spPr>
      </p:pic>
      <p:sp>
        <p:nvSpPr>
          <p:cNvPr id="3" name="Content Placeholder 6">
            <a:extLst>
              <a:ext uri="{FF2B5EF4-FFF2-40B4-BE49-F238E27FC236}">
                <a16:creationId xmlns:a16="http://schemas.microsoft.com/office/drawing/2014/main" id="{2D1AD314-6025-4FF6-CA2B-765FF96E541A}"/>
              </a:ext>
            </a:extLst>
          </p:cNvPr>
          <p:cNvSpPr txBox="1">
            <a:spLocks/>
          </p:cNvSpPr>
          <p:nvPr/>
        </p:nvSpPr>
        <p:spPr>
          <a:xfrm>
            <a:off x="503188" y="1898924"/>
            <a:ext cx="8229600" cy="28176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ysClr val="windowText" lastClr="000000"/>
                </a:solidFill>
                <a:effectLst/>
                <a:uLnTx/>
                <a:uFillTx/>
                <a:latin typeface="Calibri"/>
                <a:ea typeface="+mn-ea"/>
                <a:cs typeface="+mn-cs"/>
              </a:rPr>
              <a:t>Client Service Center </a:t>
            </a: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ysClr val="windowText" lastClr="000000"/>
                </a:solidFill>
                <a:effectLst/>
                <a:uLnTx/>
                <a:uFillTx/>
                <a:latin typeface="Calibri"/>
                <a:ea typeface="+mn-ea"/>
                <a:cs typeface="+mn-cs"/>
              </a:rPr>
              <a:t>Hours: 8am-5pm, M-F</a:t>
            </a: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ysClr val="windowText" lastClr="000000"/>
                </a:solidFill>
                <a:effectLst/>
                <a:uLnTx/>
                <a:uFillTx/>
                <a:latin typeface="Calibri"/>
                <a:ea typeface="+mn-ea"/>
                <a:cs typeface="+mn-cs"/>
              </a:rPr>
              <a:t>860-486-4830 </a:t>
            </a: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ysClr val="windowText" lastClr="000000"/>
                </a:solidFill>
                <a:effectLst/>
                <a:uLnTx/>
                <a:uFillTx/>
                <a:latin typeface="Calibri"/>
                <a:ea typeface="+mn-ea"/>
                <a:cs typeface="+mn-cs"/>
              </a:rPr>
              <a:t>bursar@uconn.edu</a:t>
            </a: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ysClr val="windowText" lastClr="000000"/>
                </a:solidFill>
                <a:effectLst/>
                <a:uLnTx/>
                <a:uFillTx/>
                <a:latin typeface="Calibri"/>
                <a:ea typeface="+mn-ea"/>
                <a:cs typeface="+mn-cs"/>
              </a:rPr>
              <a:t>Live Chat at bursar.uconn.edu</a:t>
            </a: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3200" b="0" i="0" u="none" strike="noStrike" kern="1200" cap="none" spc="0" normalizeH="0" baseline="0" noProof="0" dirty="0">
              <a:ln>
                <a:noFill/>
              </a:ln>
              <a:solidFill>
                <a:sysClr val="window" lastClr="FFFFFF"/>
              </a:solidFill>
              <a:effectLst/>
              <a:uLnTx/>
              <a:uFillTx/>
              <a:latin typeface="Calibri"/>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3200" b="0" i="0" u="none" strike="noStrike" kern="1200" cap="none" spc="0" normalizeH="0" baseline="0" noProof="0" dirty="0">
              <a:ln>
                <a:noFill/>
              </a:ln>
              <a:solidFill>
                <a:sysClr val="window" lastClr="FFFFFF"/>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sysClr val="windowText" lastClr="000000"/>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17628580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0BAC7-2AE7-CFE5-604B-78AD135F647E}"/>
              </a:ext>
            </a:extLst>
          </p:cNvPr>
          <p:cNvSpPr>
            <a:spLocks noGrp="1"/>
          </p:cNvSpPr>
          <p:nvPr>
            <p:ph type="title"/>
          </p:nvPr>
        </p:nvSpPr>
        <p:spPr>
          <a:xfrm>
            <a:off x="457199" y="513920"/>
            <a:ext cx="8229600" cy="1143000"/>
          </a:xfrm>
        </p:spPr>
        <p:txBody>
          <a:bodyPr>
            <a:normAutofit fontScale="90000"/>
          </a:bodyPr>
          <a:lstStyle/>
          <a:p>
            <a:r>
              <a:rPr lang="en-US" dirty="0">
                <a:solidFill>
                  <a:schemeClr val="tx2">
                    <a:lumMod val="40000"/>
                    <a:lumOff val="60000"/>
                  </a:schemeClr>
                </a:solidFill>
                <a:ea typeface="+mj-lt"/>
                <a:cs typeface="+mj-lt"/>
              </a:rPr>
              <a:t>Complete the FAFSA</a:t>
            </a:r>
            <a:br>
              <a:rPr lang="en-US" dirty="0">
                <a:solidFill>
                  <a:schemeClr val="tx2">
                    <a:lumMod val="40000"/>
                    <a:lumOff val="60000"/>
                  </a:schemeClr>
                </a:solidFill>
                <a:ea typeface="+mj-lt"/>
                <a:cs typeface="+mj-lt"/>
              </a:rPr>
            </a:br>
            <a:r>
              <a:rPr lang="en-US" sz="3200" dirty="0">
                <a:solidFill>
                  <a:schemeClr val="bg1"/>
                </a:solidFill>
                <a:cs typeface="Calibri"/>
              </a:rPr>
              <a:t>Free Application for Federal Student Aid (FAFSA)</a:t>
            </a:r>
          </a:p>
        </p:txBody>
      </p:sp>
      <p:sp>
        <p:nvSpPr>
          <p:cNvPr id="3" name="Content Placeholder 2">
            <a:extLst>
              <a:ext uri="{FF2B5EF4-FFF2-40B4-BE49-F238E27FC236}">
                <a16:creationId xmlns:a16="http://schemas.microsoft.com/office/drawing/2014/main" id="{5BA6C261-19C5-1669-E017-A6CEE9B7B9A9}"/>
              </a:ext>
            </a:extLst>
          </p:cNvPr>
          <p:cNvSpPr>
            <a:spLocks noGrp="1"/>
          </p:cNvSpPr>
          <p:nvPr>
            <p:ph sz="half" idx="1"/>
          </p:nvPr>
        </p:nvSpPr>
        <p:spPr>
          <a:xfrm>
            <a:off x="979393" y="1950996"/>
            <a:ext cx="7185213" cy="4525963"/>
          </a:xfrm>
        </p:spPr>
        <p:txBody>
          <a:bodyPr vert="horz" lIns="91440" tIns="45720" rIns="91440" bIns="45720" rtlCol="0" anchor="t">
            <a:normAutofit/>
          </a:bodyPr>
          <a:lstStyle/>
          <a:p>
            <a:pPr marL="0" indent="0">
              <a:buNone/>
            </a:pPr>
            <a:r>
              <a:rPr lang="en-US" sz="2400" dirty="0">
                <a:solidFill>
                  <a:schemeClr val="tx2">
                    <a:lumMod val="40000"/>
                    <a:lumOff val="60000"/>
                  </a:schemeClr>
                </a:solidFill>
                <a:cs typeface="Calibri"/>
              </a:rPr>
              <a:t>Complete two FAFSA's:</a:t>
            </a:r>
          </a:p>
          <a:p>
            <a:r>
              <a:rPr lang="en-US" sz="2400" dirty="0">
                <a:solidFill>
                  <a:schemeClr val="bg1"/>
                </a:solidFill>
                <a:cs typeface="Calibri"/>
              </a:rPr>
              <a:t>2022-2023 FAFSA  (spring and summer semester aid)</a:t>
            </a:r>
          </a:p>
          <a:p>
            <a:r>
              <a:rPr lang="en-US" sz="2400" dirty="0">
                <a:solidFill>
                  <a:schemeClr val="bg1"/>
                </a:solidFill>
                <a:cs typeface="Calibri"/>
              </a:rPr>
              <a:t>2023-2024 FAFSA  (fall semester aid)</a:t>
            </a:r>
          </a:p>
          <a:p>
            <a:r>
              <a:rPr lang="en-US" sz="2400" dirty="0">
                <a:solidFill>
                  <a:schemeClr val="bg1"/>
                </a:solidFill>
                <a:ea typeface="+mn-lt"/>
                <a:cs typeface="+mn-lt"/>
              </a:rPr>
              <a:t>studentaid.gov</a:t>
            </a:r>
          </a:p>
          <a:p>
            <a:pPr marL="0" indent="0">
              <a:buNone/>
            </a:pPr>
            <a:endParaRPr lang="en-US" sz="2400" dirty="0">
              <a:solidFill>
                <a:schemeClr val="bg1"/>
              </a:solidFill>
              <a:cs typeface="Calibri"/>
            </a:endParaRPr>
          </a:p>
          <a:p>
            <a:pPr marL="0" indent="0">
              <a:buNone/>
            </a:pPr>
            <a:r>
              <a:rPr lang="en-US" sz="2400" dirty="0">
                <a:solidFill>
                  <a:schemeClr val="tx2">
                    <a:lumMod val="40000"/>
                    <a:lumOff val="60000"/>
                  </a:schemeClr>
                </a:solidFill>
                <a:cs typeface="Calibri"/>
              </a:rPr>
              <a:t>Financial Aid Offers will be available:</a:t>
            </a:r>
          </a:p>
          <a:p>
            <a:pPr marL="0" indent="0">
              <a:buNone/>
            </a:pPr>
            <a:r>
              <a:rPr lang="en-US" sz="2400" dirty="0">
                <a:solidFill>
                  <a:schemeClr val="bg1"/>
                </a:solidFill>
                <a:cs typeface="Calibri"/>
              </a:rPr>
              <a:t>Spring Semester: Mid-November</a:t>
            </a:r>
          </a:p>
          <a:p>
            <a:pPr marL="0" indent="0">
              <a:buNone/>
            </a:pPr>
            <a:r>
              <a:rPr lang="en-US" sz="2400" dirty="0">
                <a:solidFill>
                  <a:schemeClr val="bg1"/>
                </a:solidFill>
                <a:cs typeface="Calibri"/>
              </a:rPr>
              <a:t>Summer Semester: April</a:t>
            </a:r>
          </a:p>
          <a:p>
            <a:pPr marL="0" indent="0">
              <a:buNone/>
            </a:pPr>
            <a:r>
              <a:rPr lang="en-US" sz="2400" dirty="0">
                <a:solidFill>
                  <a:schemeClr val="bg1"/>
                </a:solidFill>
                <a:cs typeface="Calibri"/>
              </a:rPr>
              <a:t>Fall Semester: Late-May</a:t>
            </a:r>
          </a:p>
          <a:p>
            <a:pPr marL="0" indent="0">
              <a:buNone/>
            </a:pPr>
            <a:endParaRPr lang="en-US" sz="2400" dirty="0">
              <a:solidFill>
                <a:schemeClr val="bg1"/>
              </a:solidFill>
              <a:cs typeface="Calibri"/>
            </a:endParaRPr>
          </a:p>
          <a:p>
            <a:pPr marL="0" indent="0">
              <a:buNone/>
            </a:pPr>
            <a:endParaRPr lang="en-US" sz="2400" dirty="0">
              <a:solidFill>
                <a:schemeClr val="bg1"/>
              </a:solidFill>
              <a:cs typeface="Calibri"/>
            </a:endParaRPr>
          </a:p>
        </p:txBody>
      </p:sp>
    </p:spTree>
    <p:extLst>
      <p:ext uri="{BB962C8B-B14F-4D97-AF65-F5344CB8AC3E}">
        <p14:creationId xmlns:p14="http://schemas.microsoft.com/office/powerpoint/2010/main" val="34451350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031" y="687936"/>
            <a:ext cx="8229600" cy="1143000"/>
          </a:xfrm>
        </p:spPr>
        <p:txBody>
          <a:bodyPr>
            <a:normAutofit/>
          </a:bodyPr>
          <a:lstStyle/>
          <a:p>
            <a:r>
              <a:rPr lang="en-US" sz="4900" dirty="0">
                <a:solidFill>
                  <a:schemeClr val="tx2">
                    <a:lumMod val="40000"/>
                    <a:lumOff val="60000"/>
                  </a:schemeClr>
                </a:solidFill>
              </a:rPr>
              <a:t>Complete the FAFSA</a:t>
            </a:r>
            <a:endParaRPr lang="en-US" dirty="0">
              <a:solidFill>
                <a:schemeClr val="tx2">
                  <a:lumMod val="40000"/>
                  <a:lumOff val="60000"/>
                </a:schemeClr>
              </a:solidFill>
            </a:endParaRPr>
          </a:p>
        </p:txBody>
      </p:sp>
      <p:sp>
        <p:nvSpPr>
          <p:cNvPr id="3" name="TextBox 2"/>
          <p:cNvSpPr txBox="1"/>
          <p:nvPr/>
        </p:nvSpPr>
        <p:spPr>
          <a:xfrm>
            <a:off x="839862" y="2190446"/>
            <a:ext cx="7696200" cy="3046988"/>
          </a:xfrm>
          <a:prstGeom prst="rect">
            <a:avLst/>
          </a:prstGeom>
          <a:noFill/>
        </p:spPr>
        <p:txBody>
          <a:bodyPr wrap="square" lIns="91440" tIns="45720" rIns="91440" bIns="45720" rtlCol="0" anchor="t">
            <a:spAutoFit/>
          </a:bodyPr>
          <a:lstStyle/>
          <a:p>
            <a:r>
              <a:rPr lang="en-US" sz="2400" b="1" dirty="0">
                <a:solidFill>
                  <a:schemeClr val="bg1"/>
                </a:solidFill>
              </a:rPr>
              <a:t>Studentaid.gov - </a:t>
            </a:r>
            <a:r>
              <a:rPr lang="en-US" sz="2400" dirty="0">
                <a:solidFill>
                  <a:schemeClr val="bg1"/>
                </a:solidFill>
              </a:rPr>
              <a:t>UConn’s school code is 001417.</a:t>
            </a:r>
            <a:endParaRPr lang="en-US" sz="2400" dirty="0">
              <a:solidFill>
                <a:schemeClr val="bg1"/>
              </a:solidFill>
              <a:cs typeface="Calibri"/>
            </a:endParaRPr>
          </a:p>
          <a:p>
            <a:pPr lvl="0"/>
            <a:endParaRPr lang="en-US" sz="2400" dirty="0">
              <a:solidFill>
                <a:schemeClr val="bg1"/>
              </a:solidFill>
              <a:cs typeface="Calibri"/>
            </a:endParaRPr>
          </a:p>
          <a:p>
            <a:pPr lvl="0"/>
            <a:r>
              <a:rPr lang="en-US" sz="2400" dirty="0">
                <a:solidFill>
                  <a:schemeClr val="bg1"/>
                </a:solidFill>
              </a:rPr>
              <a:t>Answer the following questions on the FAFSA:</a:t>
            </a:r>
            <a:endParaRPr lang="en-US" sz="2400" dirty="0">
              <a:solidFill>
                <a:schemeClr val="bg1"/>
              </a:solidFill>
              <a:cs typeface="Calibri"/>
            </a:endParaRPr>
          </a:p>
          <a:p>
            <a:pPr lvl="0"/>
            <a:endParaRPr lang="en-US" sz="2400" dirty="0">
              <a:solidFill>
                <a:schemeClr val="bg1"/>
              </a:solidFill>
              <a:cs typeface="Calibri"/>
            </a:endParaRPr>
          </a:p>
          <a:p>
            <a:pPr marL="457200" lvl="0" indent="-457200">
              <a:buFont typeface="Wingdings" panose="05000000000000000000" pitchFamily="2" charset="2"/>
              <a:buChar char="ü"/>
            </a:pPr>
            <a:r>
              <a:rPr lang="en-US" sz="2400" dirty="0">
                <a:solidFill>
                  <a:schemeClr val="tx2">
                    <a:lumMod val="40000"/>
                    <a:lumOff val="60000"/>
                  </a:schemeClr>
                </a:solidFill>
              </a:rPr>
              <a:t>Degree/Certificate: </a:t>
            </a:r>
            <a:r>
              <a:rPr lang="en-US" sz="2400" dirty="0">
                <a:solidFill>
                  <a:schemeClr val="bg1"/>
                </a:solidFill>
              </a:rPr>
              <a:t>Select Second Bachelor’s Degree</a:t>
            </a:r>
            <a:endParaRPr lang="en-US" sz="2400" dirty="0">
              <a:solidFill>
                <a:schemeClr val="bg1"/>
              </a:solidFill>
              <a:cs typeface="Calibri"/>
            </a:endParaRPr>
          </a:p>
          <a:p>
            <a:pPr marL="457200" lvl="0" indent="-457200">
              <a:buFont typeface="Wingdings" panose="05000000000000000000" pitchFamily="2" charset="2"/>
              <a:buChar char="ü"/>
            </a:pPr>
            <a:r>
              <a:rPr lang="en-US" sz="2400" dirty="0">
                <a:solidFill>
                  <a:schemeClr val="tx2">
                    <a:lumMod val="40000"/>
                    <a:lumOff val="60000"/>
                  </a:schemeClr>
                </a:solidFill>
              </a:rPr>
              <a:t>Current Grade Level: </a:t>
            </a:r>
            <a:r>
              <a:rPr lang="en-US" sz="2400" dirty="0">
                <a:solidFill>
                  <a:schemeClr val="bg1"/>
                </a:solidFill>
              </a:rPr>
              <a:t>Select 5</a:t>
            </a:r>
            <a:r>
              <a:rPr lang="en-US" sz="2400" baseline="30000" dirty="0">
                <a:solidFill>
                  <a:schemeClr val="bg1"/>
                </a:solidFill>
              </a:rPr>
              <a:t>th</a:t>
            </a:r>
            <a:r>
              <a:rPr lang="en-US" sz="2400" dirty="0">
                <a:solidFill>
                  <a:schemeClr val="bg1"/>
                </a:solidFill>
              </a:rPr>
              <a:t> year Undergraduate</a:t>
            </a:r>
            <a:endParaRPr lang="en-US" sz="2400" dirty="0">
              <a:solidFill>
                <a:schemeClr val="bg1"/>
              </a:solidFill>
              <a:cs typeface="Calibri"/>
            </a:endParaRPr>
          </a:p>
          <a:p>
            <a:pPr marL="457200" lvl="0" indent="-457200">
              <a:buFont typeface="Wingdings" panose="05000000000000000000" pitchFamily="2" charset="2"/>
              <a:buChar char="ü"/>
            </a:pPr>
            <a:r>
              <a:rPr lang="en-US" sz="2400" dirty="0">
                <a:solidFill>
                  <a:schemeClr val="tx2">
                    <a:lumMod val="40000"/>
                    <a:lumOff val="60000"/>
                  </a:schemeClr>
                </a:solidFill>
              </a:rPr>
              <a:t>Answer “No” to the question: </a:t>
            </a:r>
            <a:r>
              <a:rPr lang="en-US" sz="2400" dirty="0">
                <a:solidFill>
                  <a:schemeClr val="bg1"/>
                </a:solidFill>
              </a:rPr>
              <a:t>“Are you a graduate student?”</a:t>
            </a:r>
            <a:endParaRPr lang="en-US" sz="2400" dirty="0">
              <a:solidFill>
                <a:schemeClr val="bg1"/>
              </a:solidFill>
              <a:cs typeface="Calibri"/>
            </a:endParaRPr>
          </a:p>
        </p:txBody>
      </p:sp>
      <p:pic>
        <p:nvPicPr>
          <p:cNvPr id="6" name="Content Placeholder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7000" y="5956454"/>
            <a:ext cx="2360928" cy="702459"/>
          </a:xfrm>
          <a:prstGeom prst="rect">
            <a:avLst/>
          </a:prstGeom>
        </p:spPr>
      </p:pic>
    </p:spTree>
    <p:extLst>
      <p:ext uri="{BB962C8B-B14F-4D97-AF65-F5344CB8AC3E}">
        <p14:creationId xmlns:p14="http://schemas.microsoft.com/office/powerpoint/2010/main" val="6207486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261" y="168793"/>
            <a:ext cx="8229600" cy="1143000"/>
          </a:xfrm>
        </p:spPr>
        <p:txBody>
          <a:bodyPr/>
          <a:lstStyle/>
          <a:p>
            <a:r>
              <a:rPr lang="en-US">
                <a:solidFill>
                  <a:schemeClr val="tx2">
                    <a:lumMod val="40000"/>
                    <a:lumOff val="60000"/>
                  </a:schemeClr>
                </a:solidFill>
              </a:rPr>
              <a:t>Determining Dependency Status</a:t>
            </a:r>
          </a:p>
        </p:txBody>
      </p:sp>
      <p:sp>
        <p:nvSpPr>
          <p:cNvPr id="3" name="Content Placeholder 2"/>
          <p:cNvSpPr>
            <a:spLocks noGrp="1"/>
          </p:cNvSpPr>
          <p:nvPr>
            <p:ph idx="1"/>
          </p:nvPr>
        </p:nvSpPr>
        <p:spPr>
          <a:xfrm>
            <a:off x="424070" y="1341610"/>
            <a:ext cx="8229600" cy="4906790"/>
          </a:xfrm>
        </p:spPr>
        <p:txBody>
          <a:bodyPr vert="horz" lIns="91440" tIns="45720" rIns="91440" bIns="45720" rtlCol="0" anchor="t">
            <a:normAutofit/>
          </a:bodyPr>
          <a:lstStyle/>
          <a:p>
            <a:pPr marL="0" indent="0">
              <a:buNone/>
            </a:pPr>
            <a:r>
              <a:rPr lang="en-US" sz="2400" b="1" dirty="0">
                <a:solidFill>
                  <a:schemeClr val="bg1"/>
                </a:solidFill>
              </a:rPr>
              <a:t>Step Three </a:t>
            </a:r>
            <a:r>
              <a:rPr lang="en-US" sz="2400" dirty="0">
                <a:solidFill>
                  <a:schemeClr val="bg1"/>
                </a:solidFill>
              </a:rPr>
              <a:t>of the FAFSA will determine if you will be required to provide parental information.</a:t>
            </a:r>
            <a:endParaRPr lang="en-US" sz="2400" dirty="0">
              <a:solidFill>
                <a:schemeClr val="bg1"/>
              </a:solidFill>
              <a:cs typeface="Calibri"/>
            </a:endParaRPr>
          </a:p>
          <a:p>
            <a:pPr marL="0" indent="0">
              <a:buNone/>
            </a:pPr>
            <a:endParaRPr lang="en-US" sz="2400" dirty="0">
              <a:solidFill>
                <a:schemeClr val="bg1"/>
              </a:solidFill>
              <a:cs typeface="Calibri"/>
            </a:endParaRPr>
          </a:p>
          <a:p>
            <a:pPr marL="0" indent="0">
              <a:buNone/>
            </a:pPr>
            <a:r>
              <a:rPr lang="en-US" sz="2400" dirty="0">
                <a:solidFill>
                  <a:schemeClr val="bg1"/>
                </a:solidFill>
              </a:rPr>
              <a:t>Example of some of the questions asked </a:t>
            </a:r>
            <a:endParaRPr lang="en-US" sz="2400" dirty="0">
              <a:solidFill>
                <a:schemeClr val="bg1"/>
              </a:solidFill>
              <a:cs typeface="Calibri"/>
            </a:endParaRPr>
          </a:p>
          <a:p>
            <a:pPr marL="0" indent="0">
              <a:buNone/>
            </a:pPr>
            <a:r>
              <a:rPr lang="en-US" sz="2400" dirty="0">
                <a:solidFill>
                  <a:schemeClr val="bg1"/>
                </a:solidFill>
              </a:rPr>
              <a:t>on the 22/23 FAFSA:</a:t>
            </a:r>
            <a:endParaRPr lang="en-US" sz="2400" dirty="0">
              <a:solidFill>
                <a:schemeClr val="bg1"/>
              </a:solidFill>
              <a:cs typeface="Calibri"/>
            </a:endParaRPr>
          </a:p>
          <a:p>
            <a:pPr marL="0" indent="0">
              <a:buNone/>
            </a:pPr>
            <a:endParaRPr lang="en-US" sz="2400" dirty="0">
              <a:solidFill>
                <a:schemeClr val="bg1"/>
              </a:solidFill>
              <a:cs typeface="Calibri"/>
            </a:endParaRPr>
          </a:p>
          <a:p>
            <a:r>
              <a:rPr lang="en-US" sz="2400" i="1" dirty="0">
                <a:solidFill>
                  <a:schemeClr val="bg1"/>
                </a:solidFill>
              </a:rPr>
              <a:t>Were you born before </a:t>
            </a:r>
            <a:r>
              <a:rPr lang="en-US" sz="2400" b="1" i="1" dirty="0">
                <a:solidFill>
                  <a:schemeClr val="tx2">
                    <a:lumMod val="40000"/>
                    <a:lumOff val="60000"/>
                  </a:schemeClr>
                </a:solidFill>
              </a:rPr>
              <a:t>January 1, 1999</a:t>
            </a:r>
            <a:r>
              <a:rPr lang="en-US" sz="2400" i="1" dirty="0">
                <a:solidFill>
                  <a:schemeClr val="bg1"/>
                </a:solidFill>
              </a:rPr>
              <a:t>? </a:t>
            </a:r>
            <a:endParaRPr lang="en-US" sz="2400" i="1" dirty="0">
              <a:solidFill>
                <a:schemeClr val="bg1"/>
              </a:solidFill>
              <a:cs typeface="Calibri"/>
            </a:endParaRPr>
          </a:p>
          <a:p>
            <a:r>
              <a:rPr lang="en-US" sz="2400" i="1" dirty="0">
                <a:solidFill>
                  <a:schemeClr val="bg1"/>
                </a:solidFill>
              </a:rPr>
              <a:t>Are you married?</a:t>
            </a:r>
            <a:endParaRPr lang="en-US" sz="2400" i="1" dirty="0">
              <a:solidFill>
                <a:schemeClr val="bg1"/>
              </a:solidFill>
              <a:cs typeface="Calibri"/>
            </a:endParaRPr>
          </a:p>
          <a:p>
            <a:r>
              <a:rPr lang="en-US" sz="2400" i="1" dirty="0">
                <a:solidFill>
                  <a:schemeClr val="bg1"/>
                </a:solidFill>
              </a:rPr>
              <a:t>Are you a Veteran of the U.S Armed Forces?</a:t>
            </a:r>
            <a:endParaRPr lang="en-US" sz="2400" i="1" dirty="0">
              <a:solidFill>
                <a:schemeClr val="bg1"/>
              </a:solidFill>
              <a:cs typeface="Calibri"/>
            </a:endParaRPr>
          </a:p>
          <a:p>
            <a:r>
              <a:rPr lang="en-US" sz="2400" i="1" dirty="0">
                <a:solidFill>
                  <a:schemeClr val="bg1"/>
                </a:solidFill>
              </a:rPr>
              <a:t>Do you have children?</a:t>
            </a:r>
            <a:endParaRPr lang="en-US" sz="2400" i="1" dirty="0">
              <a:solidFill>
                <a:schemeClr val="bg1"/>
              </a:solidFill>
              <a:cs typeface="Calibri"/>
            </a:endParaRPr>
          </a:p>
          <a:p>
            <a:r>
              <a:rPr lang="en-US" sz="2400" i="1" dirty="0">
                <a:solidFill>
                  <a:schemeClr val="bg1"/>
                </a:solidFill>
              </a:rPr>
              <a:t>Are you a graduate student? (answer is </a:t>
            </a:r>
            <a:r>
              <a:rPr lang="en-US" sz="2400" b="1" i="1" dirty="0">
                <a:solidFill>
                  <a:schemeClr val="tx2">
                    <a:lumMod val="40000"/>
                    <a:lumOff val="60000"/>
                  </a:schemeClr>
                </a:solidFill>
              </a:rPr>
              <a:t>no</a:t>
            </a:r>
            <a:r>
              <a:rPr lang="en-US" sz="2400" i="1" dirty="0">
                <a:solidFill>
                  <a:schemeClr val="bg1"/>
                </a:solidFill>
              </a:rPr>
              <a:t>)</a:t>
            </a:r>
            <a:endParaRPr lang="en-US" sz="2400" i="1" dirty="0">
              <a:solidFill>
                <a:schemeClr val="bg1"/>
              </a:solidFill>
              <a:cs typeface="Calibri"/>
            </a:endParaRPr>
          </a:p>
          <a:p>
            <a:pPr marL="0" indent="0">
              <a:buNone/>
            </a:pPr>
            <a:endParaRPr lang="en-US" dirty="0">
              <a:solidFill>
                <a:schemeClr val="bg1"/>
              </a:solidFill>
            </a:endParaRPr>
          </a:p>
          <a:p>
            <a:endParaRPr lang="en-US" dirty="0">
              <a:solidFill>
                <a:schemeClr val="bg1"/>
              </a:solidFill>
            </a:endParaRPr>
          </a:p>
        </p:txBody>
      </p:sp>
      <p:pic>
        <p:nvPicPr>
          <p:cNvPr id="4" name="Picture 3"/>
          <p:cNvPicPr>
            <a:picLocks noChangeAspect="1"/>
          </p:cNvPicPr>
          <p:nvPr/>
        </p:nvPicPr>
        <p:blipFill>
          <a:blip r:embed="rId3"/>
          <a:stretch>
            <a:fillRect/>
          </a:stretch>
        </p:blipFill>
        <p:spPr>
          <a:xfrm>
            <a:off x="6096000" y="2151529"/>
            <a:ext cx="2628900" cy="1834754"/>
          </a:xfrm>
          <a:prstGeom prst="rect">
            <a:avLst/>
          </a:prstGeom>
        </p:spPr>
      </p:pic>
      <p:pic>
        <p:nvPicPr>
          <p:cNvPr id="5" name="Content Placeholder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16372" y="5926987"/>
            <a:ext cx="2360928" cy="702459"/>
          </a:xfrm>
          <a:prstGeom prst="rect">
            <a:avLst/>
          </a:prstGeom>
        </p:spPr>
      </p:pic>
    </p:spTree>
    <p:extLst>
      <p:ext uri="{BB962C8B-B14F-4D97-AF65-F5344CB8AC3E}">
        <p14:creationId xmlns:p14="http://schemas.microsoft.com/office/powerpoint/2010/main" val="2624656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543579"/>
            <a:ext cx="8229600" cy="1098177"/>
          </a:xfrm>
        </p:spPr>
        <p:txBody>
          <a:bodyPr>
            <a:normAutofit/>
          </a:bodyPr>
          <a:lstStyle/>
          <a:p>
            <a:r>
              <a:rPr lang="en-US">
                <a:solidFill>
                  <a:schemeClr val="bg1"/>
                </a:solidFill>
              </a:rPr>
              <a:t>CEIN Program - Forms of Aid</a:t>
            </a:r>
          </a:p>
        </p:txBody>
      </p:sp>
      <p:pic>
        <p:nvPicPr>
          <p:cNvPr id="7" name="Content Placeholder 5"/>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6477000" y="5943600"/>
            <a:ext cx="2360928" cy="702459"/>
          </a:xfrm>
        </p:spPr>
      </p:pic>
      <p:graphicFrame>
        <p:nvGraphicFramePr>
          <p:cNvPr id="2" name="Diagram 3">
            <a:extLst>
              <a:ext uri="{FF2B5EF4-FFF2-40B4-BE49-F238E27FC236}">
                <a16:creationId xmlns:a16="http://schemas.microsoft.com/office/drawing/2014/main" id="{DF704E59-25AF-C1D4-C902-4461DCE98B16}"/>
              </a:ext>
            </a:extLst>
          </p:cNvPr>
          <p:cNvGraphicFramePr/>
          <p:nvPr>
            <p:extLst>
              <p:ext uri="{D42A27DB-BD31-4B8C-83A1-F6EECF244321}">
                <p14:modId xmlns:p14="http://schemas.microsoft.com/office/powerpoint/2010/main" val="3441350450"/>
              </p:ext>
            </p:extLst>
          </p:nvPr>
        </p:nvGraphicFramePr>
        <p:xfrm>
          <a:off x="1021976" y="945777"/>
          <a:ext cx="6938681" cy="48588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7448189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a:solidFill>
                  <a:schemeClr val="bg1"/>
                </a:solidFill>
              </a:rPr>
              <a:t>Undergraduate Loans at a Glance</a:t>
            </a:r>
            <a:endParaRPr lang="en-US" sz="4000">
              <a:solidFill>
                <a:schemeClr val="bg1"/>
              </a:solidFill>
              <a:cs typeface="Calibri"/>
            </a:endParaRPr>
          </a:p>
        </p:txBody>
      </p:sp>
      <p:graphicFrame>
        <p:nvGraphicFramePr>
          <p:cNvPr id="7" name="Table 6"/>
          <p:cNvGraphicFramePr>
            <a:graphicFrameLocks noGrp="1"/>
          </p:cNvGraphicFramePr>
          <p:nvPr>
            <p:extLst>
              <p:ext uri="{D42A27DB-BD31-4B8C-83A1-F6EECF244321}">
                <p14:modId xmlns:p14="http://schemas.microsoft.com/office/powerpoint/2010/main" val="2662033289"/>
              </p:ext>
            </p:extLst>
          </p:nvPr>
        </p:nvGraphicFramePr>
        <p:xfrm>
          <a:off x="439270" y="1280829"/>
          <a:ext cx="8305793" cy="4740682"/>
        </p:xfrm>
        <a:graphic>
          <a:graphicData uri="http://schemas.openxmlformats.org/drawingml/2006/table">
            <a:tbl>
              <a:tblPr firstRow="1" bandRow="1">
                <a:tableStyleId>{5C22544A-7EE6-4342-B048-85BDC9FD1C3A}</a:tableStyleId>
              </a:tblPr>
              <a:tblGrid>
                <a:gridCol w="1802473">
                  <a:extLst>
                    <a:ext uri="{9D8B030D-6E8A-4147-A177-3AD203B41FA5}">
                      <a16:colId xmlns:a16="http://schemas.microsoft.com/office/drawing/2014/main" val="20000"/>
                    </a:ext>
                  </a:extLst>
                </a:gridCol>
                <a:gridCol w="1649505">
                  <a:extLst>
                    <a:ext uri="{9D8B030D-6E8A-4147-A177-3AD203B41FA5}">
                      <a16:colId xmlns:a16="http://schemas.microsoft.com/office/drawing/2014/main" val="20001"/>
                    </a:ext>
                  </a:extLst>
                </a:gridCol>
                <a:gridCol w="1174375">
                  <a:extLst>
                    <a:ext uri="{9D8B030D-6E8A-4147-A177-3AD203B41FA5}">
                      <a16:colId xmlns:a16="http://schemas.microsoft.com/office/drawing/2014/main" val="20002"/>
                    </a:ext>
                  </a:extLst>
                </a:gridCol>
                <a:gridCol w="2079811">
                  <a:extLst>
                    <a:ext uri="{9D8B030D-6E8A-4147-A177-3AD203B41FA5}">
                      <a16:colId xmlns:a16="http://schemas.microsoft.com/office/drawing/2014/main" val="20003"/>
                    </a:ext>
                  </a:extLst>
                </a:gridCol>
                <a:gridCol w="1599629">
                  <a:extLst>
                    <a:ext uri="{9D8B030D-6E8A-4147-A177-3AD203B41FA5}">
                      <a16:colId xmlns:a16="http://schemas.microsoft.com/office/drawing/2014/main" val="20004"/>
                    </a:ext>
                  </a:extLst>
                </a:gridCol>
              </a:tblGrid>
              <a:tr h="800368">
                <a:tc>
                  <a:txBody>
                    <a:bodyPr/>
                    <a:lstStyle/>
                    <a:p>
                      <a:pPr algn="ctr"/>
                      <a:r>
                        <a:rPr lang="en-US" sz="1600">
                          <a:solidFill>
                            <a:schemeClr val="tx1"/>
                          </a:solidFill>
                        </a:rPr>
                        <a:t>Program</a:t>
                      </a:r>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a:solidFill>
                            <a:schemeClr val="tx1"/>
                          </a:solidFill>
                        </a:rPr>
                        <a:t>Borrower</a:t>
                      </a:r>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a:solidFill>
                            <a:schemeClr val="tx1"/>
                          </a:solidFill>
                        </a:rPr>
                        <a:t>Credit</a:t>
                      </a:r>
                      <a:r>
                        <a:rPr lang="en-US" sz="1600" baseline="0">
                          <a:solidFill>
                            <a:schemeClr val="tx1"/>
                          </a:solidFill>
                        </a:rPr>
                        <a:t> Check Required?</a:t>
                      </a:r>
                      <a:endParaRPr lang="en-US" sz="1600">
                        <a:solidFill>
                          <a:schemeClr val="tx1"/>
                        </a:solidFill>
                      </a:endParaRPr>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a:solidFill>
                            <a:schemeClr val="tx1"/>
                          </a:solidFill>
                        </a:rPr>
                        <a:t>Interest Rate</a:t>
                      </a:r>
                    </a:p>
                    <a:p>
                      <a:pPr algn="ctr"/>
                      <a:r>
                        <a:rPr lang="en-US" sz="1600">
                          <a:solidFill>
                            <a:schemeClr val="tx1"/>
                          </a:solidFill>
                        </a:rPr>
                        <a:t>As of</a:t>
                      </a:r>
                    </a:p>
                    <a:p>
                      <a:pPr algn="ctr"/>
                      <a:r>
                        <a:rPr lang="en-US" sz="1600">
                          <a:solidFill>
                            <a:schemeClr val="tx1"/>
                          </a:solidFill>
                        </a:rPr>
                        <a:t>7/1/22*</a:t>
                      </a:r>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a:solidFill>
                            <a:schemeClr val="tx1"/>
                          </a:solidFill>
                        </a:rPr>
                        <a:t>Repayment Begins</a:t>
                      </a:r>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800368">
                <a:tc>
                  <a:txBody>
                    <a:bodyPr/>
                    <a:lstStyle/>
                    <a:p>
                      <a:pPr algn="ctr"/>
                      <a:r>
                        <a:rPr lang="en-US" sz="1600"/>
                        <a:t>Federal Direct Subsidized</a:t>
                      </a:r>
                    </a:p>
                    <a:p>
                      <a:pPr algn="ctr"/>
                      <a:r>
                        <a:rPr lang="en-US" sz="1600"/>
                        <a:t>Loan</a:t>
                      </a:r>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a:t>Students with financial need</a:t>
                      </a:r>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a:t>No</a:t>
                      </a:r>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kern="1200">
                          <a:solidFill>
                            <a:schemeClr val="dk1"/>
                          </a:solidFill>
                          <a:effectLst/>
                          <a:latin typeface="+mn-lt"/>
                          <a:ea typeface="+mn-ea"/>
                          <a:cs typeface="+mn-cs"/>
                        </a:rPr>
                        <a:t>4.99% </a:t>
                      </a:r>
                      <a:endParaRPr lang="en-US" sz="1600" u="none"/>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a:t>Six months after </a:t>
                      </a:r>
                      <a:r>
                        <a:rPr lang="en-US" sz="1600" baseline="0"/>
                        <a:t>graduation</a:t>
                      </a:r>
                      <a:endParaRPr lang="en-US" sz="1600"/>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800368">
                <a:tc>
                  <a:txBody>
                    <a:bodyPr/>
                    <a:lstStyle/>
                    <a:p>
                      <a:pPr algn="ctr"/>
                      <a:r>
                        <a:rPr lang="en-US" sz="1600"/>
                        <a:t>Federal Direct Unsubsidized</a:t>
                      </a:r>
                    </a:p>
                    <a:p>
                      <a:pPr algn="ctr"/>
                      <a:r>
                        <a:rPr lang="en-US" sz="1600"/>
                        <a:t>Loan</a:t>
                      </a:r>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a:t>Students</a:t>
                      </a:r>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a:t>No</a:t>
                      </a:r>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kern="1200">
                          <a:solidFill>
                            <a:schemeClr val="dk1"/>
                          </a:solidFill>
                          <a:effectLst/>
                          <a:latin typeface="+mn-lt"/>
                          <a:ea typeface="+mn-ea"/>
                          <a:cs typeface="+mn-cs"/>
                        </a:rPr>
                        <a:t>4.99% </a:t>
                      </a:r>
                      <a:endParaRPr lang="en-US" sz="1600" u="none"/>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a:t>Six months after </a:t>
                      </a:r>
                      <a:r>
                        <a:rPr lang="en-US" sz="1600" baseline="0"/>
                        <a:t>graduation</a:t>
                      </a:r>
                      <a:endParaRPr lang="en-US" sz="1600"/>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037844">
                <a:tc>
                  <a:txBody>
                    <a:bodyPr/>
                    <a:lstStyle/>
                    <a:p>
                      <a:pPr algn="ctr"/>
                      <a:r>
                        <a:rPr lang="en-US" sz="1600"/>
                        <a:t>Federal Direct Parent PLUS Loans</a:t>
                      </a:r>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a:t>Parents</a:t>
                      </a:r>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a:t>Yes</a:t>
                      </a:r>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kern="1200">
                          <a:solidFill>
                            <a:schemeClr val="dk1"/>
                          </a:solidFill>
                          <a:effectLst/>
                          <a:latin typeface="+mn-lt"/>
                          <a:ea typeface="+mn-ea"/>
                          <a:cs typeface="+mn-cs"/>
                        </a:rPr>
                        <a:t>7.54% </a:t>
                      </a:r>
                      <a:endParaRPr lang="en-US" sz="1600" u="none"/>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a:t>Sixty</a:t>
                      </a:r>
                      <a:r>
                        <a:rPr lang="en-US" sz="1600" baseline="0"/>
                        <a:t> days after second disbursement unless deferred</a:t>
                      </a:r>
                      <a:endParaRPr lang="en-US" sz="1600"/>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204946">
                <a:tc>
                  <a:txBody>
                    <a:bodyPr/>
                    <a:lstStyle/>
                    <a:p>
                      <a:pPr algn="ctr"/>
                      <a:r>
                        <a:rPr lang="en-US" sz="1600"/>
                        <a:t>Private</a:t>
                      </a:r>
                      <a:r>
                        <a:rPr lang="en-US" sz="1600" baseline="0"/>
                        <a:t>/Alternative Loans</a:t>
                      </a:r>
                      <a:endParaRPr lang="en-US" sz="1600"/>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a:t>Students </a:t>
                      </a:r>
                    </a:p>
                    <a:p>
                      <a:pPr lvl="0" algn="ctr">
                        <a:buNone/>
                      </a:pPr>
                      <a:r>
                        <a:rPr lang="en-US" sz="1600"/>
                        <a:t>(Some may need a creditworthy cosigner.)</a:t>
                      </a:r>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a:t>Yes</a:t>
                      </a:r>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u="none"/>
                        <a:t>Variable or fixed; usually depends on borrower and cosigner credit scores</a:t>
                      </a:r>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a:t>Varies by loan</a:t>
                      </a:r>
                      <a:r>
                        <a:rPr lang="en-US" sz="1600" baseline="0"/>
                        <a:t> product</a:t>
                      </a:r>
                      <a:endParaRPr lang="en-US" sz="1600"/>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8" name="TextBox 7">
            <a:extLst>
              <a:ext uri="{FF2B5EF4-FFF2-40B4-BE49-F238E27FC236}">
                <a16:creationId xmlns:a16="http://schemas.microsoft.com/office/drawing/2014/main" id="{5C19F12E-4B7B-4C0D-9708-6B5160BAF54B}"/>
              </a:ext>
            </a:extLst>
          </p:cNvPr>
          <p:cNvSpPr txBox="1"/>
          <p:nvPr/>
        </p:nvSpPr>
        <p:spPr>
          <a:xfrm>
            <a:off x="2164976" y="6184775"/>
            <a:ext cx="4724400" cy="307777"/>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a:solidFill>
                  <a:srgbClr val="FFFFFF"/>
                </a:solidFill>
              </a:rPr>
              <a:t>* Interest rates subject to change effective July 1, 2023</a:t>
            </a:r>
            <a:endParaRPr lang="en-US">
              <a:cs typeface="Calibri"/>
            </a:endParaRPr>
          </a:p>
        </p:txBody>
      </p:sp>
    </p:spTree>
    <p:extLst>
      <p:ext uri="{BB962C8B-B14F-4D97-AF65-F5344CB8AC3E}">
        <p14:creationId xmlns:p14="http://schemas.microsoft.com/office/powerpoint/2010/main" val="12296034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247" y="484094"/>
            <a:ext cx="8686800" cy="1143000"/>
          </a:xfrm>
        </p:spPr>
        <p:txBody>
          <a:bodyPr>
            <a:normAutofit/>
          </a:bodyPr>
          <a:lstStyle/>
          <a:p>
            <a:r>
              <a:rPr lang="en-US">
                <a:solidFill>
                  <a:schemeClr val="bg1"/>
                </a:solidFill>
              </a:rPr>
              <a:t>Federal Student Loans Per Semester</a:t>
            </a:r>
          </a:p>
        </p:txBody>
      </p:sp>
      <p:graphicFrame>
        <p:nvGraphicFramePr>
          <p:cNvPr id="5" name="Table 4"/>
          <p:cNvGraphicFramePr>
            <a:graphicFrameLocks noGrp="1"/>
          </p:cNvGraphicFramePr>
          <p:nvPr>
            <p:extLst>
              <p:ext uri="{D42A27DB-BD31-4B8C-83A1-F6EECF244321}">
                <p14:modId xmlns:p14="http://schemas.microsoft.com/office/powerpoint/2010/main" val="450943367"/>
              </p:ext>
            </p:extLst>
          </p:nvPr>
        </p:nvGraphicFramePr>
        <p:xfrm>
          <a:off x="616158" y="1721223"/>
          <a:ext cx="7985309" cy="3017520"/>
        </p:xfrm>
        <a:graphic>
          <a:graphicData uri="http://schemas.openxmlformats.org/drawingml/2006/table">
            <a:tbl>
              <a:tblPr firstRow="1" bandRow="1">
                <a:tableStyleId>{5C22544A-7EE6-4342-B048-85BDC9FD1C3A}</a:tableStyleId>
              </a:tblPr>
              <a:tblGrid>
                <a:gridCol w="2265240">
                  <a:extLst>
                    <a:ext uri="{9D8B030D-6E8A-4147-A177-3AD203B41FA5}">
                      <a16:colId xmlns:a16="http://schemas.microsoft.com/office/drawing/2014/main" val="3659501956"/>
                    </a:ext>
                  </a:extLst>
                </a:gridCol>
                <a:gridCol w="2242596">
                  <a:extLst>
                    <a:ext uri="{9D8B030D-6E8A-4147-A177-3AD203B41FA5}">
                      <a16:colId xmlns:a16="http://schemas.microsoft.com/office/drawing/2014/main" val="2972900566"/>
                    </a:ext>
                  </a:extLst>
                </a:gridCol>
                <a:gridCol w="1933358">
                  <a:extLst>
                    <a:ext uri="{9D8B030D-6E8A-4147-A177-3AD203B41FA5}">
                      <a16:colId xmlns:a16="http://schemas.microsoft.com/office/drawing/2014/main" val="3132200537"/>
                    </a:ext>
                  </a:extLst>
                </a:gridCol>
                <a:gridCol w="1544115">
                  <a:extLst>
                    <a:ext uri="{9D8B030D-6E8A-4147-A177-3AD203B41FA5}">
                      <a16:colId xmlns:a16="http://schemas.microsoft.com/office/drawing/2014/main" val="4122739994"/>
                    </a:ext>
                  </a:extLst>
                </a:gridCol>
              </a:tblGrid>
              <a:tr h="1004047">
                <a:tc>
                  <a:txBody>
                    <a:bodyPr/>
                    <a:lstStyle/>
                    <a:p>
                      <a:endParaRPr lang="en-US" sz="2000"/>
                    </a:p>
                    <a:p>
                      <a:r>
                        <a:rPr lang="en-US" sz="2000"/>
                        <a:t>Student Status</a:t>
                      </a:r>
                    </a:p>
                  </a:txBody>
                  <a:tcPr anchor="b"/>
                </a:tc>
                <a:tc>
                  <a:txBody>
                    <a:bodyPr/>
                    <a:lstStyle/>
                    <a:p>
                      <a:pPr algn="ctr"/>
                      <a:r>
                        <a:rPr lang="en-US" sz="2000"/>
                        <a:t>Federal Direct Subsidized</a:t>
                      </a:r>
                      <a:r>
                        <a:rPr lang="en-US" sz="2000" baseline="0"/>
                        <a:t> Loan Limit</a:t>
                      </a:r>
                      <a:endParaRPr lang="en-US" sz="2000"/>
                    </a:p>
                  </a:txBody>
                  <a:tcPr anchor="b"/>
                </a:tc>
                <a:tc>
                  <a:txBody>
                    <a:bodyPr/>
                    <a:lstStyle/>
                    <a:p>
                      <a:pPr algn="ctr"/>
                      <a:r>
                        <a:rPr lang="en-US" sz="2000"/>
                        <a:t>Federal Direct Unsubsidized Loan Limit</a:t>
                      </a:r>
                    </a:p>
                  </a:txBody>
                  <a:tcPr anchor="b"/>
                </a:tc>
                <a:tc>
                  <a:txBody>
                    <a:bodyPr/>
                    <a:lstStyle/>
                    <a:p>
                      <a:pPr lvl="0" algn="ctr">
                        <a:buNone/>
                      </a:pPr>
                      <a:r>
                        <a:rPr lang="en-US" sz="2000"/>
                        <a:t>Total Loan Offer Each Semester</a:t>
                      </a:r>
                    </a:p>
                  </a:txBody>
                  <a:tcPr anchor="b"/>
                </a:tc>
                <a:extLst>
                  <a:ext uri="{0D108BD9-81ED-4DB2-BD59-A6C34878D82A}">
                    <a16:rowId xmlns:a16="http://schemas.microsoft.com/office/drawing/2014/main" val="355403262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t>Dependent</a:t>
                      </a:r>
                      <a:r>
                        <a:rPr lang="en-US" sz="2000" baseline="0"/>
                        <a:t> Undergraduate</a:t>
                      </a:r>
                      <a:endParaRPr lang="en-US" sz="2000"/>
                    </a:p>
                    <a:p>
                      <a:endParaRPr lang="en-US" sz="2000"/>
                    </a:p>
                  </a:txBody>
                  <a:tcPr/>
                </a:tc>
                <a:tc>
                  <a:txBody>
                    <a:bodyPr/>
                    <a:lstStyle/>
                    <a:p>
                      <a:pPr algn="ctr"/>
                      <a:r>
                        <a:rPr lang="en-US" sz="2000"/>
                        <a:t>$2,750*</a:t>
                      </a:r>
                    </a:p>
                  </a:txBody>
                  <a:tcPr/>
                </a:tc>
                <a:tc>
                  <a:txBody>
                    <a:bodyPr/>
                    <a:lstStyle/>
                    <a:p>
                      <a:pPr algn="ctr"/>
                      <a:r>
                        <a:rPr lang="en-US" sz="2000"/>
                        <a:t>$1,000</a:t>
                      </a:r>
                    </a:p>
                  </a:txBody>
                  <a:tcPr/>
                </a:tc>
                <a:tc>
                  <a:txBody>
                    <a:bodyPr/>
                    <a:lstStyle/>
                    <a:p>
                      <a:pPr lvl="0" algn="ctr">
                        <a:buNone/>
                      </a:pPr>
                      <a:r>
                        <a:rPr lang="en-US" sz="2000" b="1"/>
                        <a:t>$3,750</a:t>
                      </a:r>
                    </a:p>
                  </a:txBody>
                  <a:tcPr/>
                </a:tc>
                <a:extLst>
                  <a:ext uri="{0D108BD9-81ED-4DB2-BD59-A6C34878D82A}">
                    <a16:rowId xmlns:a16="http://schemas.microsoft.com/office/drawing/2014/main" val="369946235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t>Independent</a:t>
                      </a:r>
                      <a:r>
                        <a:rPr lang="en-US" sz="2000" baseline="0"/>
                        <a:t> Undergraduate</a:t>
                      </a:r>
                      <a:endParaRPr lang="en-US" sz="2000"/>
                    </a:p>
                    <a:p>
                      <a:endParaRPr lang="en-US" sz="2000"/>
                    </a:p>
                  </a:txBody>
                  <a:tcPr/>
                </a:tc>
                <a:tc>
                  <a:txBody>
                    <a:bodyPr/>
                    <a:lstStyle/>
                    <a:p>
                      <a:pPr algn="ctr"/>
                      <a:r>
                        <a:rPr lang="en-US" sz="2000"/>
                        <a:t>$2,750*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a:t>$3,500</a:t>
                      </a:r>
                    </a:p>
                    <a:p>
                      <a:pPr algn="ctr"/>
                      <a:endParaRPr lang="en-US" sz="2000"/>
                    </a:p>
                  </a:txBody>
                  <a:tcPr/>
                </a:tc>
                <a:tc>
                  <a:txBody>
                    <a:bodyPr/>
                    <a:lstStyle/>
                    <a:p>
                      <a:pPr lvl="0" algn="ctr">
                        <a:buNone/>
                      </a:pPr>
                      <a:r>
                        <a:rPr lang="en-US" sz="2000" b="1"/>
                        <a:t>$6,250</a:t>
                      </a:r>
                    </a:p>
                  </a:txBody>
                  <a:tcPr/>
                </a:tc>
                <a:extLst>
                  <a:ext uri="{0D108BD9-81ED-4DB2-BD59-A6C34878D82A}">
                    <a16:rowId xmlns:a16="http://schemas.microsoft.com/office/drawing/2014/main" val="3028758682"/>
                  </a:ext>
                </a:extLst>
              </a:tr>
            </a:tbl>
          </a:graphicData>
        </a:graphic>
      </p:graphicFrame>
      <p:sp>
        <p:nvSpPr>
          <p:cNvPr id="6" name="TextBox 5"/>
          <p:cNvSpPr txBox="1"/>
          <p:nvPr/>
        </p:nvSpPr>
        <p:spPr>
          <a:xfrm>
            <a:off x="690282" y="5225788"/>
            <a:ext cx="7886700" cy="646331"/>
          </a:xfrm>
          <a:prstGeom prst="rect">
            <a:avLst/>
          </a:prstGeom>
          <a:noFill/>
        </p:spPr>
        <p:txBody>
          <a:bodyPr wrap="square" rtlCol="0">
            <a:spAutoFit/>
          </a:bodyPr>
          <a:lstStyle/>
          <a:p>
            <a:pPr algn="ctr"/>
            <a:r>
              <a:rPr lang="en-US">
                <a:solidFill>
                  <a:schemeClr val="bg1"/>
                </a:solidFill>
              </a:rPr>
              <a:t>*Students must have financial need to be eligible for a </a:t>
            </a:r>
          </a:p>
          <a:p>
            <a:pPr algn="ctr"/>
            <a:r>
              <a:rPr lang="en-US">
                <a:solidFill>
                  <a:schemeClr val="bg1"/>
                </a:solidFill>
              </a:rPr>
              <a:t>Federal Direct Subsidized Loan.  </a:t>
            </a:r>
          </a:p>
        </p:txBody>
      </p:sp>
      <p:pic>
        <p:nvPicPr>
          <p:cNvPr id="7" name="Content Placeholder 5"/>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6554472" y="5989820"/>
            <a:ext cx="2360928" cy="702459"/>
          </a:xfrm>
        </p:spPr>
      </p:pic>
    </p:spTree>
    <p:extLst>
      <p:ext uri="{BB962C8B-B14F-4D97-AF65-F5344CB8AC3E}">
        <p14:creationId xmlns:p14="http://schemas.microsoft.com/office/powerpoint/2010/main" val="12502447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4800" y="457200"/>
            <a:ext cx="8534400" cy="1143000"/>
          </a:xfrm>
        </p:spPr>
        <p:txBody>
          <a:bodyPr>
            <a:normAutofit fontScale="90000"/>
          </a:bodyPr>
          <a:lstStyle/>
          <a:p>
            <a:r>
              <a:rPr lang="en-US">
                <a:solidFill>
                  <a:schemeClr val="bg1"/>
                </a:solidFill>
              </a:rPr>
              <a:t>Undergraduate Aggregate </a:t>
            </a:r>
            <a:br>
              <a:rPr lang="en-US">
                <a:solidFill>
                  <a:schemeClr val="bg1"/>
                </a:solidFill>
              </a:rPr>
            </a:br>
            <a:r>
              <a:rPr lang="en-US">
                <a:solidFill>
                  <a:schemeClr val="bg1"/>
                </a:solidFill>
              </a:rPr>
              <a:t>Federal Direct Loan Limits</a:t>
            </a:r>
          </a:p>
        </p:txBody>
      </p:sp>
      <p:graphicFrame>
        <p:nvGraphicFramePr>
          <p:cNvPr id="9" name="Table 8"/>
          <p:cNvGraphicFramePr>
            <a:graphicFrameLocks noGrp="1"/>
          </p:cNvGraphicFramePr>
          <p:nvPr>
            <p:extLst>
              <p:ext uri="{D42A27DB-BD31-4B8C-83A1-F6EECF244321}">
                <p14:modId xmlns:p14="http://schemas.microsoft.com/office/powerpoint/2010/main" val="1329214405"/>
              </p:ext>
            </p:extLst>
          </p:nvPr>
        </p:nvGraphicFramePr>
        <p:xfrm>
          <a:off x="723900" y="2133600"/>
          <a:ext cx="7418616" cy="2629490"/>
        </p:xfrm>
        <a:graphic>
          <a:graphicData uri="http://schemas.openxmlformats.org/drawingml/2006/table">
            <a:tbl>
              <a:tblPr firstRow="1" bandRow="1">
                <a:tableStyleId>{5C22544A-7EE6-4342-B048-85BDC9FD1C3A}</a:tableStyleId>
              </a:tblPr>
              <a:tblGrid>
                <a:gridCol w="2790930">
                  <a:extLst>
                    <a:ext uri="{9D8B030D-6E8A-4147-A177-3AD203B41FA5}">
                      <a16:colId xmlns:a16="http://schemas.microsoft.com/office/drawing/2014/main" val="3383768425"/>
                    </a:ext>
                  </a:extLst>
                </a:gridCol>
                <a:gridCol w="2644588">
                  <a:extLst>
                    <a:ext uri="{9D8B030D-6E8A-4147-A177-3AD203B41FA5}">
                      <a16:colId xmlns:a16="http://schemas.microsoft.com/office/drawing/2014/main" val="983413524"/>
                    </a:ext>
                  </a:extLst>
                </a:gridCol>
                <a:gridCol w="1983098">
                  <a:extLst>
                    <a:ext uri="{9D8B030D-6E8A-4147-A177-3AD203B41FA5}">
                      <a16:colId xmlns:a16="http://schemas.microsoft.com/office/drawing/2014/main" val="257596837"/>
                    </a:ext>
                  </a:extLst>
                </a:gridCol>
              </a:tblGrid>
              <a:tr h="671513">
                <a:tc>
                  <a:txBody>
                    <a:bodyPr/>
                    <a:lstStyle/>
                    <a:p>
                      <a:endParaRPr lang="en-US" sz="2000"/>
                    </a:p>
                    <a:p>
                      <a:r>
                        <a:rPr lang="en-US" sz="2000"/>
                        <a:t>Student Status</a:t>
                      </a:r>
                    </a:p>
                  </a:txBody>
                  <a:tcPr/>
                </a:tc>
                <a:tc>
                  <a:txBody>
                    <a:bodyPr/>
                    <a:lstStyle/>
                    <a:p>
                      <a:pPr algn="ctr"/>
                      <a:r>
                        <a:rPr lang="en-US" sz="2000"/>
                        <a:t>Federal Direct Subsidized</a:t>
                      </a:r>
                      <a:r>
                        <a:rPr lang="en-US" sz="2000" baseline="0"/>
                        <a:t> Loan Limit</a:t>
                      </a:r>
                      <a:endParaRPr lang="en-US" sz="2000"/>
                    </a:p>
                  </a:txBody>
                  <a:tcPr/>
                </a:tc>
                <a:tc>
                  <a:txBody>
                    <a:bodyPr/>
                    <a:lstStyle/>
                    <a:p>
                      <a:pPr algn="ctr"/>
                      <a:endParaRPr lang="en-US" sz="2000"/>
                    </a:p>
                    <a:p>
                      <a:pPr lvl="0" algn="ctr">
                        <a:buNone/>
                      </a:pPr>
                      <a:r>
                        <a:rPr lang="en-US" sz="2000"/>
                        <a:t>Total Loan Limit</a:t>
                      </a:r>
                    </a:p>
                  </a:txBody>
                  <a:tcPr/>
                </a:tc>
                <a:extLst>
                  <a:ext uri="{0D108BD9-81ED-4DB2-BD59-A6C34878D82A}">
                    <a16:rowId xmlns:a16="http://schemas.microsoft.com/office/drawing/2014/main" val="1078158908"/>
                  </a:ext>
                </a:extLst>
              </a:tr>
              <a:tr h="9642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t>Dependent</a:t>
                      </a:r>
                      <a:r>
                        <a:rPr lang="en-US" sz="2000" baseline="0"/>
                        <a:t> Undergraduate</a:t>
                      </a:r>
                      <a:endParaRPr lang="en-US" sz="2000"/>
                    </a:p>
                  </a:txBody>
                  <a:tcPr/>
                </a:tc>
                <a:tc>
                  <a:txBody>
                    <a:bodyPr/>
                    <a:lstStyle/>
                    <a:p>
                      <a:pPr algn="ctr"/>
                      <a:r>
                        <a:rPr lang="en-US" sz="2000"/>
                        <a:t>$23,000</a:t>
                      </a:r>
                    </a:p>
                  </a:txBody>
                  <a:tcPr/>
                </a:tc>
                <a:tc>
                  <a:txBody>
                    <a:bodyPr/>
                    <a:lstStyle/>
                    <a:p>
                      <a:pPr algn="ctr"/>
                      <a:r>
                        <a:rPr lang="en-US" sz="2000"/>
                        <a:t>$31,000</a:t>
                      </a:r>
                    </a:p>
                  </a:txBody>
                  <a:tcPr/>
                </a:tc>
                <a:extLst>
                  <a:ext uri="{0D108BD9-81ED-4DB2-BD59-A6C34878D82A}">
                    <a16:rowId xmlns:a16="http://schemas.microsoft.com/office/drawing/2014/main" val="3832076373"/>
                  </a:ext>
                </a:extLst>
              </a:tr>
              <a:tr h="9642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t>Independent</a:t>
                      </a:r>
                      <a:r>
                        <a:rPr lang="en-US" sz="2000" baseline="0"/>
                        <a:t> Undergraduate</a:t>
                      </a:r>
                      <a:endParaRPr lang="en-US" sz="2000"/>
                    </a:p>
                  </a:txBody>
                  <a:tcPr/>
                </a:tc>
                <a:tc>
                  <a:txBody>
                    <a:bodyPr/>
                    <a:lstStyle/>
                    <a:p>
                      <a:pPr algn="ctr"/>
                      <a:r>
                        <a:rPr lang="en-US" sz="2000"/>
                        <a:t>$23,000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a:t>$57,500</a:t>
                      </a:r>
                    </a:p>
                    <a:p>
                      <a:pPr algn="ctr"/>
                      <a:endParaRPr lang="en-US" sz="2000"/>
                    </a:p>
                  </a:txBody>
                  <a:tcPr/>
                </a:tc>
                <a:extLst>
                  <a:ext uri="{0D108BD9-81ED-4DB2-BD59-A6C34878D82A}">
                    <a16:rowId xmlns:a16="http://schemas.microsoft.com/office/drawing/2014/main" val="389336310"/>
                  </a:ext>
                </a:extLst>
              </a:tr>
            </a:tbl>
          </a:graphicData>
        </a:graphic>
      </p:graphicFrame>
      <p:pic>
        <p:nvPicPr>
          <p:cNvPr id="4" name="Content Placeholder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8292" y="5943600"/>
            <a:ext cx="2360928" cy="702459"/>
          </a:xfrm>
          <a:prstGeom prst="rect">
            <a:avLst/>
          </a:prstGeom>
        </p:spPr>
      </p:pic>
    </p:spTree>
    <p:extLst>
      <p:ext uri="{BB962C8B-B14F-4D97-AF65-F5344CB8AC3E}">
        <p14:creationId xmlns:p14="http://schemas.microsoft.com/office/powerpoint/2010/main" val="73965069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0.6"/>
</p:tagLst>
</file>

<file path=ppt/tags/tag2.xml><?xml version="1.0" encoding="utf-8"?>
<p:tagLst xmlns:a="http://schemas.openxmlformats.org/drawingml/2006/main" xmlns:r="http://schemas.openxmlformats.org/officeDocument/2006/relationships" xmlns:p="http://schemas.openxmlformats.org/presentationml/2006/main">
  <p:tag name="TIMING" val="|0.9|39.8|15.1|8.3"/>
</p:tagLst>
</file>

<file path=ppt/tags/tag3.xml><?xml version="1.0" encoding="utf-8"?>
<p:tagLst xmlns:a="http://schemas.openxmlformats.org/drawingml/2006/main" xmlns:r="http://schemas.openxmlformats.org/officeDocument/2006/relationships" xmlns:p="http://schemas.openxmlformats.org/presentationml/2006/main">
  <p:tag name="TIMING" val="|1.3|39"/>
</p:tagLst>
</file>

<file path=ppt/tags/tag4.xml><?xml version="1.0" encoding="utf-8"?>
<p:tagLst xmlns:a="http://schemas.openxmlformats.org/drawingml/2006/main" xmlns:r="http://schemas.openxmlformats.org/officeDocument/2006/relationships" xmlns:p="http://schemas.openxmlformats.org/presentationml/2006/main">
  <p:tag name="TIMING" val="|2"/>
</p:tagLst>
</file>

<file path=ppt/tags/tag5.xml><?xml version="1.0" encoding="utf-8"?>
<p:tagLst xmlns:a="http://schemas.openxmlformats.org/drawingml/2006/main" xmlns:r="http://schemas.openxmlformats.org/officeDocument/2006/relationships" xmlns:p="http://schemas.openxmlformats.org/presentationml/2006/main">
  <p:tag name="TIMING" val="|1.4|8.6|7|4.3"/>
</p:tagLst>
</file>

<file path=ppt/tags/tag6.xml><?xml version="1.0" encoding="utf-8"?>
<p:tagLst xmlns:a="http://schemas.openxmlformats.org/drawingml/2006/main" xmlns:r="http://schemas.openxmlformats.org/officeDocument/2006/relationships" xmlns:p="http://schemas.openxmlformats.org/presentationml/2006/main">
  <p:tag name="TIMING" val="|1.1|3.9|36.4|11.3|10.9"/>
</p:tagLst>
</file>

<file path=ppt/tags/tag7.xml><?xml version="1.0" encoding="utf-8"?>
<p:tagLst xmlns:a="http://schemas.openxmlformats.org/drawingml/2006/main" xmlns:r="http://schemas.openxmlformats.org/officeDocument/2006/relationships" xmlns:p="http://schemas.openxmlformats.org/presentationml/2006/main">
  <p:tag name="TIMING" val="|1.3"/>
</p:tagLst>
</file>

<file path=ppt/tags/tag8.xml><?xml version="1.0" encoding="utf-8"?>
<p:tagLst xmlns:a="http://schemas.openxmlformats.org/drawingml/2006/main" xmlns:r="http://schemas.openxmlformats.org/officeDocument/2006/relationships" xmlns:p="http://schemas.openxmlformats.org/presentationml/2006/main">
  <p:tag name="TIMING" val="|1.4"/>
</p:tagLst>
</file>

<file path=ppt/tags/tag9.xml><?xml version="1.0" encoding="utf-8"?>
<p:tagLst xmlns:a="http://schemas.openxmlformats.org/drawingml/2006/main" xmlns:r="http://schemas.openxmlformats.org/officeDocument/2006/relationships" xmlns:p="http://schemas.openxmlformats.org/presentationml/2006/main">
  <p:tag name="TIMING" val="|0.7|17.6"/>
</p:tagLst>
</file>

<file path=ppt/theme/theme1.xml><?xml version="1.0" encoding="utf-8"?>
<a:theme xmlns:a="http://schemas.openxmlformats.org/drawingml/2006/main" name="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Template</Template>
  <TotalTime>8467</TotalTime>
  <Words>3575</Words>
  <Application>Microsoft Office PowerPoint</Application>
  <PresentationFormat>On-screen Show (4:3)</PresentationFormat>
  <Paragraphs>422</Paragraphs>
  <Slides>27</Slides>
  <Notes>25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27</vt:i4>
      </vt:variant>
    </vt:vector>
  </HeadingPairs>
  <TitlesOfParts>
    <vt:vector size="35" baseType="lpstr">
      <vt:lpstr>Arial</vt:lpstr>
      <vt:lpstr>Calibri</vt:lpstr>
      <vt:lpstr>Courier New</vt:lpstr>
      <vt:lpstr>Helvetica Neue</vt:lpstr>
      <vt:lpstr>IBM Plex Sans</vt:lpstr>
      <vt:lpstr>Wingdings</vt:lpstr>
      <vt:lpstr>Template</vt:lpstr>
      <vt:lpstr>1_Custom Design</vt:lpstr>
      <vt:lpstr>PowerPoint Presentation</vt:lpstr>
      <vt:lpstr>Discussion Items</vt:lpstr>
      <vt:lpstr>Complete the FAFSA Free Application for Federal Student Aid (FAFSA)</vt:lpstr>
      <vt:lpstr>Complete the FAFSA</vt:lpstr>
      <vt:lpstr>Determining Dependency Status</vt:lpstr>
      <vt:lpstr>CEIN Program - Forms of Aid</vt:lpstr>
      <vt:lpstr>Undergraduate Loans at a Glance</vt:lpstr>
      <vt:lpstr>Federal Student Loans Per Semester</vt:lpstr>
      <vt:lpstr>Undergraduate Aggregate  Federal Direct Loan Limits</vt:lpstr>
      <vt:lpstr>Applying for Federal Direct Student Loans</vt:lpstr>
      <vt:lpstr>Federal Direct Parent (PLUS) Loans for Dependent Undergraduate Students</vt:lpstr>
      <vt:lpstr>Applying for a Private (Alternative) Loan</vt:lpstr>
      <vt:lpstr>Fixed Enrollment Date-Day 10 </vt:lpstr>
      <vt:lpstr>Office of Student Financial Aid Services</vt:lpstr>
      <vt:lpstr>PowerPoint Presentation</vt:lpstr>
      <vt:lpstr>Office of the Bursar</vt:lpstr>
      <vt:lpstr>Fee Bill</vt:lpstr>
      <vt:lpstr>How much does CEIN cost?</vt:lpstr>
      <vt:lpstr>Husky Book Bundle Fee</vt:lpstr>
      <vt:lpstr>Viewing Fee Bill in Student Admin</vt:lpstr>
      <vt:lpstr>Viewing Fee Bill in Flywire</vt:lpstr>
      <vt:lpstr>View &amp; Download your Fee Bill</vt:lpstr>
      <vt:lpstr>Payment Options</vt:lpstr>
      <vt:lpstr>Direct Deposit</vt:lpstr>
      <vt:lpstr>FERPA</vt:lpstr>
      <vt:lpstr>3 Types of Access- FERPA</vt:lpstr>
      <vt:lpstr>Contact Information</vt:lpstr>
    </vt:vector>
  </TitlesOfParts>
  <Company>University of Connecticut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AID 101 for High School Seniors &amp; Their Families</dc:title>
  <dc:creator>setup</dc:creator>
  <cp:lastModifiedBy>Castelli, Vivian</cp:lastModifiedBy>
  <cp:revision>276</cp:revision>
  <cp:lastPrinted>2017-10-04T20:08:35Z</cp:lastPrinted>
  <dcterms:created xsi:type="dcterms:W3CDTF">2013-12-05T17:01:47Z</dcterms:created>
  <dcterms:modified xsi:type="dcterms:W3CDTF">2022-10-12T17:47:23Z</dcterms:modified>
</cp:coreProperties>
</file>